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2" r:id="rId2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88034" autoAdjust="0"/>
  </p:normalViewPr>
  <p:slideViewPr>
    <p:cSldViewPr>
      <p:cViewPr>
        <p:scale>
          <a:sx n="81" d="100"/>
          <a:sy n="81" d="100"/>
        </p:scale>
        <p:origin x="1406" y="-2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49530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5638800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999355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5574284"/>
            <a:ext cx="9144000" cy="27432"/>
          </a:xfrm>
          <a:prstGeom prst="rect">
            <a:avLst/>
          </a:prstGeom>
          <a:solidFill>
            <a:srgbClr val="FFFF00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pic>
        <p:nvPicPr>
          <p:cNvPr id="18" name="Picture 17" descr="Screen Shot 2015-06-22 at 11.55.32 A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20" b="10401"/>
          <a:stretch/>
        </p:blipFill>
        <p:spPr>
          <a:xfrm>
            <a:off x="0" y="1676400"/>
            <a:ext cx="9144000" cy="2148840"/>
          </a:xfrm>
          <a:prstGeom prst="rect">
            <a:avLst/>
          </a:prstGeom>
        </p:spPr>
      </p:pic>
      <p:pic>
        <p:nvPicPr>
          <p:cNvPr id="11" name="Picture 10" descr="RGI Logo_fullcolo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200" y="76200"/>
            <a:ext cx="1295400" cy="199318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4913884"/>
            <a:ext cx="9144000" cy="27432"/>
          </a:xfrm>
          <a:prstGeom prst="rect">
            <a:avLst/>
          </a:prstGeom>
          <a:solidFill>
            <a:srgbClr val="FFFF00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6/26/2015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6/26/2015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GothamCaps-Book"/>
              </a:defRPr>
            </a:lvl1pPr>
            <a:extLst/>
          </a:lstStyle>
          <a:p>
            <a:r>
              <a:rPr lang="en-US" dirty="0" err="1" smtClean="0"/>
              <a:t>www.Raregenomics.org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bg2">
              <a:lumMod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pic>
        <p:nvPicPr>
          <p:cNvPr id="15" name="Picture 14" descr="RGI Logo_fullcolor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4800" y="5410200"/>
            <a:ext cx="838200" cy="1289706"/>
          </a:xfrm>
          <a:prstGeom prst="rect">
            <a:avLst/>
          </a:prstGeom>
        </p:spPr>
      </p:pic>
      <p:pic>
        <p:nvPicPr>
          <p:cNvPr id="2" name="Picture 1" descr="Screen Shot 2015-06-22 at 11.55.32 AM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23344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6/26/2015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6/26/2015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rgbClr val="008000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  <a:latin typeface="GothamCaps-Book"/>
              </a:defRPr>
            </a:lvl1pPr>
            <a:extLst/>
          </a:lstStyle>
          <a:p>
            <a:r>
              <a:rPr lang="en-US" dirty="0" err="1" smtClean="0"/>
              <a:t>www.Raregenomics.org</a:t>
            </a:r>
            <a:endParaRPr lang="en-US" dirty="0" smtClean="0"/>
          </a:p>
        </p:txBody>
      </p:sp>
      <p:pic>
        <p:nvPicPr>
          <p:cNvPr id="13" name="Picture 12" descr="RGI Logo_fullcolor.jpg"/>
          <p:cNvPicPr>
            <a:picLocks noChangeAspect="1"/>
          </p:cNvPicPr>
          <p:nvPr userDrawn="1"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400" y="6263169"/>
            <a:ext cx="381000" cy="5862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a/raregenomics.org/document/d/12-DkRPd8OwPJl3_BvbsNIqJ1XUbBj43FkYEUgW2QYEM/edit?usp=sharing" TargetMode="External"/><Relationship Id="rId13" Type="http://schemas.openxmlformats.org/officeDocument/2006/relationships/hyperlink" Target="https://docs.google.com/document/d/1N_LM1Mjl1szjDcuC4_iuC7pmVh6jP7kJehZVl8aTxgo/edit?usp=sharing" TargetMode="External"/><Relationship Id="rId3" Type="http://schemas.openxmlformats.org/officeDocument/2006/relationships/hyperlink" Target="https://docs.google.com/a/raregenomics.org/document/d/12_b8C1nU2qorAoFVB8pOtt7Rx00vX-MbSPBPqTMm3F4/edit?usp=sharing" TargetMode="External"/><Relationship Id="rId7" Type="http://schemas.openxmlformats.org/officeDocument/2006/relationships/hyperlink" Target="https://docs.google.com/a/raregenomics.org/document/d/1O8ry7XovQd7QkY03Gho7wDrHtBYo201Vi8vy3JTx2IE/edit?usp=sharing" TargetMode="External"/><Relationship Id="rId12" Type="http://schemas.openxmlformats.org/officeDocument/2006/relationships/hyperlink" Target="https://docs.google.com/a/raregenomics.org/document/d/1c-YLHSU5JR4LKMIpGaOvCth7xNZcTa_FPagCG0KBPMI/edit?usp=sharing" TargetMode="External"/><Relationship Id="rId2" Type="http://schemas.openxmlformats.org/officeDocument/2006/relationships/hyperlink" Target="https://docs.google.com/a/raregenomics.org/document/d/1F7CXQfo38GKl7QkNefXJ2K4cXjP3NPvXgc6stb-CzZs/edit?usp=sharing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docs.google.com/a/raregenomics.org/document/d/1DEZDVmfYHMteYo65vNg5c4ezLZr8Q9bsDPwipuZhsGo/edit?usp=sharing" TargetMode="External"/><Relationship Id="rId11" Type="http://schemas.openxmlformats.org/officeDocument/2006/relationships/hyperlink" Target="https://docs.google.com/a/raregenomics.org/document/d/1ncFgFzc95tHPvBYQ82tJhw_ux3xXkvOepxX3T5lCxwU/edit?usp=sharing" TargetMode="External"/><Relationship Id="rId5" Type="http://schemas.openxmlformats.org/officeDocument/2006/relationships/hyperlink" Target="https://docs.google.com/a/raregenomics.org/document/d/1lVv69jjlWAl8EJg2vkJyR44COVGixLrDaIwgS_c5u-g/edit?usp=sharing" TargetMode="External"/><Relationship Id="rId10" Type="http://schemas.openxmlformats.org/officeDocument/2006/relationships/hyperlink" Target="https://docs.google.com/a/raregenomics.org/document/d/1Im1l1Ljj1zp4isyCbpbz1DTYNooLIqTdu_pR5ubWyGI/edit?usp=sharing" TargetMode="External"/><Relationship Id="rId4" Type="http://schemas.openxmlformats.org/officeDocument/2006/relationships/hyperlink" Target="https://docs.google.com/a/raregenomics.org/document/d/1lU0rYiMot9tLnArg8dhkyCL2bgG_5jNOGTlDXWTXyAE/edit?usp=sharing" TargetMode="External"/><Relationship Id="rId9" Type="http://schemas.openxmlformats.org/officeDocument/2006/relationships/hyperlink" Target="https://docs.google.com/a/raregenomics.org/document/d/1heurjjGBlk8veytVQn0UFODDRQFZ8qbHFpoRGgFPaOw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 Resources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Huma Resources Overview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1" u="sng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u="sng" dirty="0" smtClean="0"/>
              <a:t>Established Defined Roles and Responsibilities for HR &amp; Individual Team Members</a:t>
            </a:r>
          </a:p>
          <a:p>
            <a:r>
              <a:rPr lang="en-US" dirty="0" smtClean="0"/>
              <a:t>We have </a:t>
            </a:r>
            <a:r>
              <a:rPr lang="en-US" dirty="0"/>
              <a:t>e</a:t>
            </a:r>
            <a:r>
              <a:rPr lang="en-US" dirty="0" smtClean="0"/>
              <a:t>stablished defined roles and responsibilities with primary and secondary responsibilities for each member of the HR Team.</a:t>
            </a:r>
          </a:p>
          <a:p>
            <a:endParaRPr lang="en-US" b="1" u="sng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u="sng" dirty="0" smtClean="0"/>
              <a:t>Streamlined the Interview and Onboarding Process </a:t>
            </a:r>
          </a:p>
          <a:p>
            <a:r>
              <a:rPr lang="en-US" dirty="0" smtClean="0"/>
              <a:t>We have created a timeframe to expedite the interview to onboarding process.  We now have a 7-day response time for all initial applications to be reviewed, responded to, and sent forward for an initial interview.  </a:t>
            </a:r>
          </a:p>
          <a:p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b="1" u="sng" dirty="0" smtClean="0"/>
              <a:t>Created standardized Policy, Procedure, and Script </a:t>
            </a:r>
            <a:r>
              <a:rPr lang="en-US" b="1" u="sng" dirty="0"/>
              <a:t>D</a:t>
            </a:r>
            <a:r>
              <a:rPr lang="en-US" b="1" u="sng" dirty="0" smtClean="0"/>
              <a:t>ocuments: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RG </a:t>
            </a:r>
            <a:r>
              <a:rPr lang="en-US" dirty="0" smtClean="0">
                <a:hlinkClick r:id="rId2"/>
              </a:rPr>
              <a:t>Volunteer Request Form</a:t>
            </a:r>
            <a:endParaRPr lang="en-US" dirty="0" smtClean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Job Descriptions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Onboarding Memo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3"/>
              </a:rPr>
              <a:t>Standardized HR Roles</a:t>
            </a:r>
            <a:endParaRPr lang="en-US" dirty="0" smtClean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4"/>
              </a:rPr>
              <a:t>Position Based Evaluations</a:t>
            </a:r>
            <a:endParaRPr lang="en-US" dirty="0" smtClean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5"/>
              </a:rPr>
              <a:t>About Us </a:t>
            </a:r>
            <a:r>
              <a:rPr lang="en-US" dirty="0" smtClean="0"/>
              <a:t>Document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6"/>
              </a:rPr>
              <a:t>Interview Questions </a:t>
            </a:r>
            <a:r>
              <a:rPr lang="en-US" dirty="0"/>
              <a:t>Document</a:t>
            </a:r>
            <a:endParaRPr lang="en-US" dirty="0" smtClean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7"/>
              </a:rPr>
              <a:t>Skills and Training </a:t>
            </a:r>
            <a:r>
              <a:rPr lang="en-US" dirty="0" smtClean="0"/>
              <a:t>Form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8"/>
              </a:rPr>
              <a:t>Rare Genomics Handbook </a:t>
            </a:r>
            <a:r>
              <a:rPr lang="en-US" dirty="0" smtClean="0"/>
              <a:t>(in process)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9"/>
              </a:rPr>
              <a:t>Exit Interview </a:t>
            </a:r>
            <a:r>
              <a:rPr lang="en-US" dirty="0"/>
              <a:t>Document</a:t>
            </a:r>
            <a:endParaRPr lang="en-US" dirty="0" smtClean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RG </a:t>
            </a:r>
            <a:r>
              <a:rPr lang="en-US" dirty="0" smtClean="0">
                <a:hlinkClick r:id="rId10"/>
              </a:rPr>
              <a:t>Culture and Accountability </a:t>
            </a:r>
            <a:r>
              <a:rPr lang="en-US" dirty="0"/>
              <a:t>Document</a:t>
            </a:r>
            <a:endParaRPr lang="en-US" dirty="0" smtClean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1"/>
              </a:rPr>
              <a:t>Transaction form </a:t>
            </a:r>
            <a:endParaRPr lang="en-US" dirty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Creating “</a:t>
            </a:r>
            <a:r>
              <a:rPr lang="en-US" dirty="0" smtClean="0">
                <a:hlinkClick r:id="rId12"/>
              </a:rPr>
              <a:t>A Culture of Team</a:t>
            </a:r>
            <a:r>
              <a:rPr lang="en-US" dirty="0"/>
              <a:t>” Document</a:t>
            </a:r>
            <a:endParaRPr lang="en-US" dirty="0" smtClean="0"/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Creation of a Master Census Document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dirty="0" err="1" smtClean="0"/>
              <a:t>Zenefits</a:t>
            </a:r>
            <a:r>
              <a:rPr lang="en-US" dirty="0" smtClean="0"/>
              <a:t> </a:t>
            </a:r>
            <a:r>
              <a:rPr lang="en-US" dirty="0" smtClean="0">
                <a:hlinkClick r:id="rId13"/>
              </a:rPr>
              <a:t>Volunteer Onboarding </a:t>
            </a:r>
            <a:r>
              <a:rPr lang="en-US" dirty="0" smtClean="0"/>
              <a:t>Profile Letter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Team Building/Culture Building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200" dirty="0" smtClean="0"/>
              <a:t>The Human resource Team is working on Team Building  and creating a Unified Organizational Culture with an emphasis on enhancing the volunteer experience. Ideas include the following: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dirty="0" smtClean="0"/>
              <a:t>Rewards, awards, and </a:t>
            </a:r>
            <a:r>
              <a:rPr lang="en-US" sz="1200" b="1" dirty="0" smtClean="0">
                <a:solidFill>
                  <a:srgbClr val="C00000"/>
                </a:solidFill>
              </a:rPr>
              <a:t>recognition </a:t>
            </a:r>
            <a:r>
              <a:rPr lang="en-US" sz="1200" b="1" dirty="0">
                <a:solidFill>
                  <a:srgbClr val="C00000"/>
                </a:solidFill>
              </a:rPr>
              <a:t>– Birthdays and special event Invitations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dirty="0" smtClean="0"/>
              <a:t>Exploring how to </a:t>
            </a:r>
            <a:r>
              <a:rPr lang="en-US" sz="1200" dirty="0"/>
              <a:t>make </a:t>
            </a:r>
            <a:r>
              <a:rPr lang="en-US" sz="1200" dirty="0" smtClean="0"/>
              <a:t>processes </a:t>
            </a:r>
            <a:r>
              <a:rPr lang="en-US" sz="1200" dirty="0"/>
              <a:t>more efficient (even after </a:t>
            </a:r>
            <a:r>
              <a:rPr lang="en-US" sz="1200" dirty="0" smtClean="0"/>
              <a:t>on-boarding)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dirty="0" smtClean="0"/>
              <a:t>Enhancing communications (internal, external newsletter)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</a:rPr>
              <a:t>2-week and 90 day </a:t>
            </a:r>
            <a:r>
              <a:rPr lang="en-US" sz="1200" b="1" dirty="0" smtClean="0">
                <a:solidFill>
                  <a:srgbClr val="C00000"/>
                </a:solidFill>
              </a:rPr>
              <a:t>surveys - </a:t>
            </a:r>
            <a:r>
              <a:rPr lang="en-US" sz="1200" dirty="0" smtClean="0"/>
              <a:t>Survey </a:t>
            </a:r>
            <a:r>
              <a:rPr lang="en-US" sz="1200" dirty="0"/>
              <a:t>/ feedback - so </a:t>
            </a:r>
            <a:r>
              <a:rPr lang="en-US" sz="1200" dirty="0" smtClean="0"/>
              <a:t>volunteers have </a:t>
            </a:r>
            <a:r>
              <a:rPr lang="en-US" sz="1200" dirty="0"/>
              <a:t>a </a:t>
            </a:r>
            <a:r>
              <a:rPr lang="en-US" sz="1200" dirty="0" smtClean="0"/>
              <a:t>voice and an impact on their teams and RG as a whole.  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dirty="0" smtClean="0"/>
              <a:t>Create opportunities for feedback </a:t>
            </a:r>
            <a:r>
              <a:rPr lang="en-US" sz="1200" dirty="0"/>
              <a:t>from </a:t>
            </a:r>
            <a:r>
              <a:rPr lang="en-US" sz="1200" dirty="0" smtClean="0"/>
              <a:t>team leads</a:t>
            </a:r>
            <a:endParaRPr lang="en-US" sz="1200" dirty="0"/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C00000"/>
                </a:solidFill>
              </a:rPr>
              <a:t>Creating mentoring system and opportunities</a:t>
            </a:r>
            <a:endParaRPr lang="en-US" sz="1200" b="1" dirty="0">
              <a:solidFill>
                <a:srgbClr val="C00000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dirty="0" smtClean="0"/>
              <a:t>Provide Training opportunities including webinars and training with internal and external experts.</a:t>
            </a:r>
            <a:endParaRPr lang="en-US" sz="1200" dirty="0"/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C00000"/>
                </a:solidFill>
              </a:rPr>
              <a:t>Networking - Job </a:t>
            </a:r>
            <a:r>
              <a:rPr lang="en-US" sz="1200" b="1" dirty="0">
                <a:solidFill>
                  <a:srgbClr val="C00000"/>
                </a:solidFill>
              </a:rPr>
              <a:t>recommendations / LinkedIn </a:t>
            </a:r>
            <a:r>
              <a:rPr lang="en-US" sz="1200" b="1" dirty="0" smtClean="0">
                <a:solidFill>
                  <a:srgbClr val="C00000"/>
                </a:solidFill>
              </a:rPr>
              <a:t>recommendations</a:t>
            </a:r>
            <a:endParaRPr lang="en-US" sz="1200" b="1" dirty="0">
              <a:solidFill>
                <a:srgbClr val="C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Candidate Screening and Interviewing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 smtClean="0"/>
              <a:t>The HR team is focused on providing highly skilled and highly motivated individuals for each team.  Our screening process is enhanced with a focus on the specific needs of each team as well as providing a detailed overview of RGs Structure, Mission, Vision, Values, and Expectations.</a:t>
            </a:r>
          </a:p>
          <a:p>
            <a:endParaRPr lang="en-US" dirty="0"/>
          </a:p>
          <a:p>
            <a:r>
              <a:rPr lang="en-US" dirty="0" smtClean="0"/>
              <a:t>All candidates who make it through the initial screening and interview have a general understanding of the Volunteer Role, the deep respect we have for their time and commitment, and an understanding of our belief in the success of the organization.  </a:t>
            </a:r>
          </a:p>
          <a:p>
            <a:endParaRPr lang="en-US" dirty="0" smtClean="0"/>
          </a:p>
          <a:p>
            <a:r>
              <a:rPr lang="en-US" dirty="0" smtClean="0"/>
              <a:t>We are selective in our candidates and only invite those individuals who demonstrate strong skil</a:t>
            </a:r>
            <a:r>
              <a:rPr lang="en-US" dirty="0" smtClean="0"/>
              <a:t>l, interest, and/or character to a second interview with Jimmy.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1046705"/>
      </p:ext>
    </p:extLst>
  </p:cSld>
  <p:clrMapOvr>
    <a:masterClrMapping/>
  </p:clrMapOvr>
</p:sld>
</file>

<file path=ppt/theme/theme1.xml><?xml version="1.0" encoding="utf-8"?>
<a:theme xmlns:a="http://schemas.openxmlformats.org/drawingml/2006/main" name="Pitchbook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RG_Powerpointtemplate</Template>
  <TotalTime>0</TotalTime>
  <Words>402</Words>
  <Application>Microsoft Office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GothamCaps-Book</vt:lpstr>
      <vt:lpstr>Pitchbook</vt:lpstr>
      <vt:lpstr>Human 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2015-06-27T04:21:47Z</dcterms:created>
  <dcterms:modified xsi:type="dcterms:W3CDTF">2015-06-27T05:33:06Z</dcterms:modified>
</cp:coreProperties>
</file>