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8" r:id="rId4"/>
    <p:sldId id="259" r:id="rId5"/>
    <p:sldId id="260" r:id="rId6"/>
    <p:sldId id="261" r:id="rId7"/>
    <p:sldId id="273" r:id="rId8"/>
    <p:sldId id="264" r:id="rId9"/>
    <p:sldId id="269" r:id="rId10"/>
    <p:sldId id="270" r:id="rId11"/>
    <p:sldId id="274" r:id="rId12"/>
    <p:sldId id="277" r:id="rId13"/>
    <p:sldId id="276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2C4A7B-1718-44A6-8716-5B0456464566}">
          <p14:sldIdLst>
            <p14:sldId id="256"/>
            <p14:sldId id="272"/>
            <p14:sldId id="258"/>
            <p14:sldId id="259"/>
            <p14:sldId id="260"/>
            <p14:sldId id="261"/>
            <p14:sldId id="273"/>
            <p14:sldId id="264"/>
            <p14:sldId id="269"/>
            <p14:sldId id="270"/>
            <p14:sldId id="274"/>
            <p14:sldId id="277"/>
            <p14:sldId id="276"/>
            <p14:sldId id="27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 Eisele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7207" autoAdjust="0"/>
  </p:normalViewPr>
  <p:slideViewPr>
    <p:cSldViewPr snapToGrid="0">
      <p:cViewPr>
        <p:scale>
          <a:sx n="66" d="100"/>
          <a:sy n="66" d="100"/>
        </p:scale>
        <p:origin x="-72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69B17-7915-462F-8A89-BC0FCC389E3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0E61DC-9DF8-418A-B36B-706CC7A1E329}">
      <dgm:prSet phldrT="[Text]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AVM</a:t>
          </a:r>
        </a:p>
      </dgm:t>
    </dgm:pt>
    <dgm:pt modelId="{27F21ECC-994A-40E5-91FC-15F76F283943}" type="parTrans" cxnId="{BF16689E-DB35-4E82-A923-35B9751F1D6C}">
      <dgm:prSet/>
      <dgm:spPr/>
      <dgm:t>
        <a:bodyPr/>
        <a:lstStyle/>
        <a:p>
          <a:endParaRPr lang="en-US"/>
        </a:p>
      </dgm:t>
    </dgm:pt>
    <dgm:pt modelId="{D43A7DF0-E66F-44DD-90AD-030625705EDE}" type="sibTrans" cxnId="{BF16689E-DB35-4E82-A923-35B9751F1D6C}">
      <dgm:prSet/>
      <dgm:spPr/>
      <dgm:t>
        <a:bodyPr/>
        <a:lstStyle/>
        <a:p>
          <a:endParaRPr lang="en-US"/>
        </a:p>
      </dgm:t>
    </dgm:pt>
    <dgm:pt modelId="{89D43153-8B65-4E33-B62F-20E72F8E1A02}">
      <dgm:prSet phldrT="[Text]"/>
      <dgm:spPr>
        <a:solidFill>
          <a:srgbClr val="3E4CCE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/>
            <a:t>MBARC</a:t>
          </a:r>
        </a:p>
      </dgm:t>
    </dgm:pt>
    <dgm:pt modelId="{60BCD96C-9881-438B-8A2E-7D1350032348}" type="parTrans" cxnId="{CE77808B-49B8-4CC4-B96F-194A7638AC1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b="0"/>
        </a:p>
      </dgm:t>
    </dgm:pt>
    <dgm:pt modelId="{D4B9A8BA-56D2-4790-9672-95A0F07377E6}" type="sibTrans" cxnId="{CE77808B-49B8-4CC4-B96F-194A7638AC18}">
      <dgm:prSet/>
      <dgm:spPr/>
      <dgm:t>
        <a:bodyPr/>
        <a:lstStyle/>
        <a:p>
          <a:endParaRPr lang="en-US"/>
        </a:p>
      </dgm:t>
    </dgm:pt>
    <dgm:pt modelId="{0A558D04-6E92-4B0A-B089-9C34E7754837}">
      <dgm:prSet phldrT="[Text]"/>
      <dgm:spPr>
        <a:solidFill>
          <a:schemeClr val="accent2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/>
            <a:t>META Software</a:t>
          </a:r>
        </a:p>
      </dgm:t>
    </dgm:pt>
    <dgm:pt modelId="{90D57529-E26A-4E31-A8C3-5D96E2EF080D}" type="parTrans" cxnId="{0508288D-0372-472A-8970-7FC306D7950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C1CED5F-471B-4E52-A393-F4112933B885}" type="sibTrans" cxnId="{0508288D-0372-472A-8970-7FC306D7950C}">
      <dgm:prSet/>
      <dgm:spPr/>
      <dgm:t>
        <a:bodyPr/>
        <a:lstStyle/>
        <a:p>
          <a:endParaRPr lang="en-US"/>
        </a:p>
      </dgm:t>
    </dgm:pt>
    <dgm:pt modelId="{B9DAEE09-CEE4-48F9-BE81-950DA56B5B83}">
      <dgm:prSet phldrT="[Text]"/>
      <dgm:spPr>
        <a:solidFill>
          <a:schemeClr val="accent6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/>
            <a:t>CyPhy</a:t>
          </a:r>
        </a:p>
      </dgm:t>
    </dgm:pt>
    <dgm:pt modelId="{E34D637B-A588-4670-A56C-C4129B240B2A}" type="parTrans" cxnId="{64052D3B-8513-4D5B-8524-2F34518391CB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573A8BA-A12E-451A-B2F6-49E7E7986F33}" type="sibTrans" cxnId="{64052D3B-8513-4D5B-8524-2F34518391CB}">
      <dgm:prSet/>
      <dgm:spPr/>
      <dgm:t>
        <a:bodyPr/>
        <a:lstStyle/>
        <a:p>
          <a:endParaRPr lang="en-US"/>
        </a:p>
      </dgm:t>
    </dgm:pt>
    <dgm:pt modelId="{336ABB8D-180F-4042-989B-8C7A37728B03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/>
            <a:t>Seed Design</a:t>
          </a:r>
        </a:p>
      </dgm:t>
    </dgm:pt>
    <dgm:pt modelId="{A7925BFF-0D38-4B38-808E-E330EA37FDCB}" type="parTrans" cxnId="{18DFEEBB-0B52-4859-9D42-DD70566F81F5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04D4A95-068F-436D-8FD1-03B12C1CF0A3}" type="sibTrans" cxnId="{18DFEEBB-0B52-4859-9D42-DD70566F81F5}">
      <dgm:prSet/>
      <dgm:spPr/>
      <dgm:t>
        <a:bodyPr/>
        <a:lstStyle/>
        <a:p>
          <a:endParaRPr lang="en-US"/>
        </a:p>
      </dgm:t>
    </dgm:pt>
    <dgm:pt modelId="{9851C27E-6FC8-4238-9D2E-95047F4F3B4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/>
            <a:t>Test Benches</a:t>
          </a:r>
        </a:p>
      </dgm:t>
    </dgm:pt>
    <dgm:pt modelId="{962CDC68-094B-4B51-8B1A-495572B129CE}" type="parTrans" cxnId="{0AE6E0EE-C047-40E9-97BB-90DDAD67170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A688946-2D6B-45CF-9752-3F48FCB66D19}" type="sibTrans" cxnId="{0AE6E0EE-C047-40E9-97BB-90DDAD67170C}">
      <dgm:prSet/>
      <dgm:spPr/>
      <dgm:t>
        <a:bodyPr/>
        <a:lstStyle/>
        <a:p>
          <a:endParaRPr lang="en-US"/>
        </a:p>
      </dgm:t>
    </dgm:pt>
    <dgm:pt modelId="{BDDB5B29-08FB-41DA-85AC-0144E9E9EC48}">
      <dgm:prSet/>
      <dgm:spPr>
        <a:solidFill>
          <a:srgbClr val="0070C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/>
            <a:t>Test Benches</a:t>
          </a:r>
        </a:p>
      </dgm:t>
    </dgm:pt>
    <dgm:pt modelId="{C365678F-56E7-4903-8765-4F40D5A37387}" type="parTrans" cxnId="{0CD63620-E55F-4520-B72D-77AB22215DD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3CDE5E41-14FE-4C18-830A-D39A561FFFE1}" type="sibTrans" cxnId="{0CD63620-E55F-4520-B72D-77AB22215DD8}">
      <dgm:prSet/>
      <dgm:spPr/>
      <dgm:t>
        <a:bodyPr/>
        <a:lstStyle/>
        <a:p>
          <a:endParaRPr lang="en-US"/>
        </a:p>
      </dgm:t>
    </dgm:pt>
    <dgm:pt modelId="{B51D6C0F-20C7-4246-B513-127A99579FAD}">
      <dgm:prSet phldrT="[Text]"/>
      <dgm:spPr>
        <a:solidFill>
          <a:srgbClr val="3E4CCE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/>
            <a:t>FANG</a:t>
          </a:r>
        </a:p>
      </dgm:t>
    </dgm:pt>
    <dgm:pt modelId="{C1337184-B593-4D6F-8D46-C727B16493BE}" type="sibTrans" cxnId="{4CDA42EF-F603-4AD9-A1D5-96AE9A6F721D}">
      <dgm:prSet/>
      <dgm:spPr/>
      <dgm:t>
        <a:bodyPr/>
        <a:lstStyle/>
        <a:p>
          <a:endParaRPr lang="en-US"/>
        </a:p>
      </dgm:t>
    </dgm:pt>
    <dgm:pt modelId="{F4A790F8-5963-43C4-95B4-245086015752}" type="parTrans" cxnId="{4CDA42EF-F603-4AD9-A1D5-96AE9A6F721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D7BE720-074A-4E18-93C2-B29A60882567}" type="pres">
      <dgm:prSet presAssocID="{9CE69B17-7915-462F-8A89-BC0FCC389E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9403B2-A6F6-4740-ADC6-B5EC0C847000}" type="pres">
      <dgm:prSet presAssocID="{7F0E61DC-9DF8-418A-B36B-706CC7A1E329}" presName="textCenter" presStyleLbl="node1" presStyleIdx="0" presStyleCnt="8" custScaleX="172473" custScaleY="158203" custLinFactY="-45243" custLinFactNeighborX="841" custLinFactNeighborY="-100000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1066A2D-47AD-4E92-8D8F-8EB25ACEEF0D}" type="pres">
      <dgm:prSet presAssocID="{7F0E61DC-9DF8-418A-B36B-706CC7A1E329}" presName="cycle_1" presStyleCnt="0"/>
      <dgm:spPr/>
    </dgm:pt>
    <dgm:pt modelId="{6114A919-1032-46E1-93AD-7A0BDF61CC0A}" type="pres">
      <dgm:prSet presAssocID="{89D43153-8B65-4E33-B62F-20E72F8E1A02}" presName="childCenter1" presStyleLbl="node1" presStyleIdx="1" presStyleCnt="8" custScaleX="111919" custLinFactNeighborX="73514" custLinFactNeighborY="-51861"/>
      <dgm:spPr/>
      <dgm:t>
        <a:bodyPr/>
        <a:lstStyle/>
        <a:p>
          <a:endParaRPr lang="en-US"/>
        </a:p>
      </dgm:t>
    </dgm:pt>
    <dgm:pt modelId="{B9C6D353-CD77-45CB-B5C7-DB1AE5288054}" type="pres">
      <dgm:prSet presAssocID="{A7925BFF-0D38-4B38-808E-E330EA37FDCB}" presName="Name141" presStyleLbl="parChTrans1D3" presStyleIdx="0" presStyleCnt="4"/>
      <dgm:spPr/>
      <dgm:t>
        <a:bodyPr/>
        <a:lstStyle/>
        <a:p>
          <a:endParaRPr lang="en-US"/>
        </a:p>
      </dgm:t>
    </dgm:pt>
    <dgm:pt modelId="{1E9AB42E-71B2-4177-8E2D-4A936DBF9F74}" type="pres">
      <dgm:prSet presAssocID="{336ABB8D-180F-4042-989B-8C7A37728B03}" presName="text1" presStyleLbl="node1" presStyleIdx="2" presStyleCnt="8" custScaleX="139386" custScaleY="46774" custRadScaleRad="272122" custRadScaleInc="121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CCCF1-3380-4827-800B-9DA756E59C90}" type="pres">
      <dgm:prSet presAssocID="{962CDC68-094B-4B51-8B1A-495572B129CE}" presName="Name141" presStyleLbl="parChTrans1D3" presStyleIdx="1" presStyleCnt="4"/>
      <dgm:spPr/>
      <dgm:t>
        <a:bodyPr/>
        <a:lstStyle/>
        <a:p>
          <a:endParaRPr lang="en-US"/>
        </a:p>
      </dgm:t>
    </dgm:pt>
    <dgm:pt modelId="{F351F388-DEF1-488D-828B-436BFA368F63}" type="pres">
      <dgm:prSet presAssocID="{9851C27E-6FC8-4238-9D2E-95047F4F3B48}" presName="text1" presStyleLbl="node1" presStyleIdx="3" presStyleCnt="8" custScaleX="164451" custScaleY="45769" custRadScaleRad="259739" custRadScaleInc="30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D73B4-B098-463F-9E83-960DE4F88C94}" type="pres">
      <dgm:prSet presAssocID="{60BCD96C-9881-438B-8A2E-7D1350032348}" presName="Name144" presStyleLbl="parChTrans1D2" presStyleIdx="0" presStyleCnt="3"/>
      <dgm:spPr/>
      <dgm:t>
        <a:bodyPr/>
        <a:lstStyle/>
        <a:p>
          <a:endParaRPr lang="en-US"/>
        </a:p>
      </dgm:t>
    </dgm:pt>
    <dgm:pt modelId="{6B86A8D6-A272-4F28-B840-5625CA666BDA}" type="pres">
      <dgm:prSet presAssocID="{7F0E61DC-9DF8-418A-B36B-706CC7A1E329}" presName="cycle_2" presStyleCnt="0"/>
      <dgm:spPr/>
    </dgm:pt>
    <dgm:pt modelId="{22D407C9-5930-4148-8583-61992C49D21B}" type="pres">
      <dgm:prSet presAssocID="{B51D6C0F-20C7-4246-B513-127A99579FAD}" presName="childCenter2" presStyleLbl="node1" presStyleIdx="4" presStyleCnt="8" custScaleX="150801" custScaleY="97117" custLinFactNeighborX="73852" custLinFactNeighborY="-60078"/>
      <dgm:spPr/>
      <dgm:t>
        <a:bodyPr/>
        <a:lstStyle/>
        <a:p>
          <a:endParaRPr lang="en-US"/>
        </a:p>
      </dgm:t>
    </dgm:pt>
    <dgm:pt modelId="{1FF43C64-244F-4F9A-AE22-36CD40F520C2}" type="pres">
      <dgm:prSet presAssocID="{C365678F-56E7-4903-8765-4F40D5A37387}" presName="Name218" presStyleLbl="parChTrans1D3" presStyleIdx="2" presStyleCnt="4"/>
      <dgm:spPr/>
      <dgm:t>
        <a:bodyPr/>
        <a:lstStyle/>
        <a:p>
          <a:endParaRPr lang="en-US"/>
        </a:p>
      </dgm:t>
    </dgm:pt>
    <dgm:pt modelId="{C22845A9-E4AF-4B80-9FB7-6A4A4D608E8E}" type="pres">
      <dgm:prSet presAssocID="{BDDB5B29-08FB-41DA-85AC-0144E9E9EC48}" presName="text2" presStyleLbl="node1" presStyleIdx="5" presStyleCnt="8" custScaleX="168274" custScaleY="45539" custRadScaleRad="97955" custRadScaleInc="-40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7E5EE-72F4-46DE-A322-DB39CDDAFA4C}" type="pres">
      <dgm:prSet presAssocID="{F4A790F8-5963-43C4-95B4-245086015752}" presName="Name221" presStyleLbl="parChTrans1D2" presStyleIdx="1" presStyleCnt="3"/>
      <dgm:spPr/>
      <dgm:t>
        <a:bodyPr/>
        <a:lstStyle/>
        <a:p>
          <a:endParaRPr lang="en-US"/>
        </a:p>
      </dgm:t>
    </dgm:pt>
    <dgm:pt modelId="{84A8A005-FCDB-4C36-9BD2-33A6071E01E3}" type="pres">
      <dgm:prSet presAssocID="{7F0E61DC-9DF8-418A-B36B-706CC7A1E329}" presName="cycle_3" presStyleCnt="0"/>
      <dgm:spPr/>
    </dgm:pt>
    <dgm:pt modelId="{74A52F41-515D-49D3-9F52-5D0073E948AE}" type="pres">
      <dgm:prSet presAssocID="{0A558D04-6E92-4B0A-B089-9C34E7754837}" presName="childCenter3" presStyleLbl="node1" presStyleIdx="6" presStyleCnt="8" custScaleX="170319" custScaleY="95272" custLinFactY="-16255" custLinFactNeighborX="-68743" custLinFactNeighborY="-100000"/>
      <dgm:spPr/>
      <dgm:t>
        <a:bodyPr/>
        <a:lstStyle/>
        <a:p>
          <a:endParaRPr lang="en-US"/>
        </a:p>
      </dgm:t>
    </dgm:pt>
    <dgm:pt modelId="{AD11CA3F-EB1A-4A88-BAE9-0EEC926D6A27}" type="pres">
      <dgm:prSet presAssocID="{E34D637B-A588-4670-A56C-C4129B240B2A}" presName="Name285" presStyleLbl="parChTrans1D3" presStyleIdx="3" presStyleCnt="4"/>
      <dgm:spPr/>
      <dgm:t>
        <a:bodyPr/>
        <a:lstStyle/>
        <a:p>
          <a:endParaRPr lang="en-US"/>
        </a:p>
      </dgm:t>
    </dgm:pt>
    <dgm:pt modelId="{45EC9750-00CA-4207-91F8-D846F5E4B912}" type="pres">
      <dgm:prSet presAssocID="{B9DAEE09-CEE4-48F9-BE81-950DA56B5B83}" presName="text3" presStyleLbl="node1" presStyleIdx="7" presStyleCnt="8" custScaleX="138928" custScaleY="49560" custRadScaleRad="224149" custRadScaleInc="45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06B1-0FFF-453A-A592-0A39E6D2D69C}" type="pres">
      <dgm:prSet presAssocID="{90D57529-E26A-4E31-A8C3-5D96E2EF080D}" presName="Name288" presStyleLbl="parChTrans1D2" presStyleIdx="2" presStyleCnt="3"/>
      <dgm:spPr/>
      <dgm:t>
        <a:bodyPr/>
        <a:lstStyle/>
        <a:p>
          <a:endParaRPr lang="en-US"/>
        </a:p>
      </dgm:t>
    </dgm:pt>
  </dgm:ptLst>
  <dgm:cxnLst>
    <dgm:cxn modelId="{AFE9BC5F-1C4F-48E0-AE33-405AD66F5E9F}" type="presOf" srcId="{0A558D04-6E92-4B0A-B089-9C34E7754837}" destId="{74A52F41-515D-49D3-9F52-5D0073E948AE}" srcOrd="0" destOrd="0" presId="urn:microsoft.com/office/officeart/2008/layout/RadialCluster"/>
    <dgm:cxn modelId="{0CD63620-E55F-4520-B72D-77AB22215DD8}" srcId="{B51D6C0F-20C7-4246-B513-127A99579FAD}" destId="{BDDB5B29-08FB-41DA-85AC-0144E9E9EC48}" srcOrd="0" destOrd="0" parTransId="{C365678F-56E7-4903-8765-4F40D5A37387}" sibTransId="{3CDE5E41-14FE-4C18-830A-D39A561FFFE1}"/>
    <dgm:cxn modelId="{35E2F88B-9103-481C-8E66-BCFE200F28CA}" type="presOf" srcId="{90D57529-E26A-4E31-A8C3-5D96E2EF080D}" destId="{C7AB06B1-0FFF-453A-A592-0A39E6D2D69C}" srcOrd="0" destOrd="0" presId="urn:microsoft.com/office/officeart/2008/layout/RadialCluster"/>
    <dgm:cxn modelId="{A9D76347-F783-4E2A-BEB0-4E5C91479046}" type="presOf" srcId="{E34D637B-A588-4670-A56C-C4129B240B2A}" destId="{AD11CA3F-EB1A-4A88-BAE9-0EEC926D6A27}" srcOrd="0" destOrd="0" presId="urn:microsoft.com/office/officeart/2008/layout/RadialCluster"/>
    <dgm:cxn modelId="{BF16689E-DB35-4E82-A923-35B9751F1D6C}" srcId="{9CE69B17-7915-462F-8A89-BC0FCC389E3F}" destId="{7F0E61DC-9DF8-418A-B36B-706CC7A1E329}" srcOrd="0" destOrd="0" parTransId="{27F21ECC-994A-40E5-91FC-15F76F283943}" sibTransId="{D43A7DF0-E66F-44DD-90AD-030625705EDE}"/>
    <dgm:cxn modelId="{BEE4F163-C048-4AA9-AF81-9BF7D0FF6FF5}" type="presOf" srcId="{B9DAEE09-CEE4-48F9-BE81-950DA56B5B83}" destId="{45EC9750-00CA-4207-91F8-D846F5E4B912}" srcOrd="0" destOrd="0" presId="urn:microsoft.com/office/officeart/2008/layout/RadialCluster"/>
    <dgm:cxn modelId="{D525D887-CCD8-434C-87C7-F07BC09947AD}" type="presOf" srcId="{962CDC68-094B-4B51-8B1A-495572B129CE}" destId="{E47CCCF1-3380-4827-800B-9DA756E59C90}" srcOrd="0" destOrd="0" presId="urn:microsoft.com/office/officeart/2008/layout/RadialCluster"/>
    <dgm:cxn modelId="{5F719EA9-5B9E-45A1-B8B6-10DA40A492E2}" type="presOf" srcId="{9CE69B17-7915-462F-8A89-BC0FCC389E3F}" destId="{BD7BE720-074A-4E18-93C2-B29A60882567}" srcOrd="0" destOrd="0" presId="urn:microsoft.com/office/officeart/2008/layout/RadialCluster"/>
    <dgm:cxn modelId="{3F144C9E-E979-4990-B115-B24CA2052987}" type="presOf" srcId="{9851C27E-6FC8-4238-9D2E-95047F4F3B48}" destId="{F351F388-DEF1-488D-828B-436BFA368F63}" srcOrd="0" destOrd="0" presId="urn:microsoft.com/office/officeart/2008/layout/RadialCluster"/>
    <dgm:cxn modelId="{45CFCDA4-18A7-452E-9198-164F69456DC9}" type="presOf" srcId="{60BCD96C-9881-438B-8A2E-7D1350032348}" destId="{DD9D73B4-B098-463F-9E83-960DE4F88C94}" srcOrd="0" destOrd="0" presId="urn:microsoft.com/office/officeart/2008/layout/RadialCluster"/>
    <dgm:cxn modelId="{6FC00B9A-2010-48B6-957E-9900D6FDAF67}" type="presOf" srcId="{F4A790F8-5963-43C4-95B4-245086015752}" destId="{EED7E5EE-72F4-46DE-A322-DB39CDDAFA4C}" srcOrd="0" destOrd="0" presId="urn:microsoft.com/office/officeart/2008/layout/RadialCluster"/>
    <dgm:cxn modelId="{0508288D-0372-472A-8970-7FC306D7950C}" srcId="{7F0E61DC-9DF8-418A-B36B-706CC7A1E329}" destId="{0A558D04-6E92-4B0A-B089-9C34E7754837}" srcOrd="2" destOrd="0" parTransId="{90D57529-E26A-4E31-A8C3-5D96E2EF080D}" sibTransId="{3C1CED5F-471B-4E52-A393-F4112933B885}"/>
    <dgm:cxn modelId="{4CDA42EF-F603-4AD9-A1D5-96AE9A6F721D}" srcId="{7F0E61DC-9DF8-418A-B36B-706CC7A1E329}" destId="{B51D6C0F-20C7-4246-B513-127A99579FAD}" srcOrd="1" destOrd="0" parTransId="{F4A790F8-5963-43C4-95B4-245086015752}" sibTransId="{C1337184-B593-4D6F-8D46-C727B16493BE}"/>
    <dgm:cxn modelId="{5E5577E8-EEBC-4EBA-8F45-11D59D39FBB4}" type="presOf" srcId="{336ABB8D-180F-4042-989B-8C7A37728B03}" destId="{1E9AB42E-71B2-4177-8E2D-4A936DBF9F74}" srcOrd="0" destOrd="0" presId="urn:microsoft.com/office/officeart/2008/layout/RadialCluster"/>
    <dgm:cxn modelId="{DAD51EF8-3CDB-463B-8EDB-FB82922ED0F8}" type="presOf" srcId="{7F0E61DC-9DF8-418A-B36B-706CC7A1E329}" destId="{D99403B2-A6F6-4740-ADC6-B5EC0C847000}" srcOrd="0" destOrd="0" presId="urn:microsoft.com/office/officeart/2008/layout/RadialCluster"/>
    <dgm:cxn modelId="{CE77808B-49B8-4CC4-B96F-194A7638AC18}" srcId="{7F0E61DC-9DF8-418A-B36B-706CC7A1E329}" destId="{89D43153-8B65-4E33-B62F-20E72F8E1A02}" srcOrd="0" destOrd="0" parTransId="{60BCD96C-9881-438B-8A2E-7D1350032348}" sibTransId="{D4B9A8BA-56D2-4790-9672-95A0F07377E6}"/>
    <dgm:cxn modelId="{6E7A4239-EBF5-433D-AE27-F475ED01DB6D}" type="presOf" srcId="{89D43153-8B65-4E33-B62F-20E72F8E1A02}" destId="{6114A919-1032-46E1-93AD-7A0BDF61CC0A}" srcOrd="0" destOrd="0" presId="urn:microsoft.com/office/officeart/2008/layout/RadialCluster"/>
    <dgm:cxn modelId="{18DFEEBB-0B52-4859-9D42-DD70566F81F5}" srcId="{89D43153-8B65-4E33-B62F-20E72F8E1A02}" destId="{336ABB8D-180F-4042-989B-8C7A37728B03}" srcOrd="0" destOrd="0" parTransId="{A7925BFF-0D38-4B38-808E-E330EA37FDCB}" sibTransId="{604D4A95-068F-436D-8FD1-03B12C1CF0A3}"/>
    <dgm:cxn modelId="{F7D47B76-5479-49F7-AAF9-03F372DBC1C6}" type="presOf" srcId="{B51D6C0F-20C7-4246-B513-127A99579FAD}" destId="{22D407C9-5930-4148-8583-61992C49D21B}" srcOrd="0" destOrd="0" presId="urn:microsoft.com/office/officeart/2008/layout/RadialCluster"/>
    <dgm:cxn modelId="{0AE6E0EE-C047-40E9-97BB-90DDAD67170C}" srcId="{89D43153-8B65-4E33-B62F-20E72F8E1A02}" destId="{9851C27E-6FC8-4238-9D2E-95047F4F3B48}" srcOrd="1" destOrd="0" parTransId="{962CDC68-094B-4B51-8B1A-495572B129CE}" sibTransId="{EA688946-2D6B-45CF-9752-3F48FCB66D19}"/>
    <dgm:cxn modelId="{836F7F16-CB6B-4C52-89C2-B3CD4E56083B}" type="presOf" srcId="{BDDB5B29-08FB-41DA-85AC-0144E9E9EC48}" destId="{C22845A9-E4AF-4B80-9FB7-6A4A4D608E8E}" srcOrd="0" destOrd="0" presId="urn:microsoft.com/office/officeart/2008/layout/RadialCluster"/>
    <dgm:cxn modelId="{0533302C-C5FE-4E1D-A9F3-3A749434CCA0}" type="presOf" srcId="{C365678F-56E7-4903-8765-4F40D5A37387}" destId="{1FF43C64-244F-4F9A-AE22-36CD40F520C2}" srcOrd="0" destOrd="0" presId="urn:microsoft.com/office/officeart/2008/layout/RadialCluster"/>
    <dgm:cxn modelId="{201550F8-E5CB-4998-A08E-B7FB4228A0DA}" type="presOf" srcId="{A7925BFF-0D38-4B38-808E-E330EA37FDCB}" destId="{B9C6D353-CD77-45CB-B5C7-DB1AE5288054}" srcOrd="0" destOrd="0" presId="urn:microsoft.com/office/officeart/2008/layout/RadialCluster"/>
    <dgm:cxn modelId="{64052D3B-8513-4D5B-8524-2F34518391CB}" srcId="{0A558D04-6E92-4B0A-B089-9C34E7754837}" destId="{B9DAEE09-CEE4-48F9-BE81-950DA56B5B83}" srcOrd="0" destOrd="0" parTransId="{E34D637B-A588-4670-A56C-C4129B240B2A}" sibTransId="{D573A8BA-A12E-451A-B2F6-49E7E7986F33}"/>
    <dgm:cxn modelId="{FB951D88-0000-4176-A7F7-54BDB1AC5868}" type="presParOf" srcId="{BD7BE720-074A-4E18-93C2-B29A60882567}" destId="{D99403B2-A6F6-4740-ADC6-B5EC0C847000}" srcOrd="0" destOrd="0" presId="urn:microsoft.com/office/officeart/2008/layout/RadialCluster"/>
    <dgm:cxn modelId="{22F046B0-71CF-4E04-B42C-C0C637D6E791}" type="presParOf" srcId="{BD7BE720-074A-4E18-93C2-B29A60882567}" destId="{21066A2D-47AD-4E92-8D8F-8EB25ACEEF0D}" srcOrd="1" destOrd="0" presId="urn:microsoft.com/office/officeart/2008/layout/RadialCluster"/>
    <dgm:cxn modelId="{8B7C8334-3A95-444F-B96A-E295E14C315F}" type="presParOf" srcId="{21066A2D-47AD-4E92-8D8F-8EB25ACEEF0D}" destId="{6114A919-1032-46E1-93AD-7A0BDF61CC0A}" srcOrd="0" destOrd="0" presId="urn:microsoft.com/office/officeart/2008/layout/RadialCluster"/>
    <dgm:cxn modelId="{0C6930D4-51E9-433D-9867-4C3A0CF52454}" type="presParOf" srcId="{21066A2D-47AD-4E92-8D8F-8EB25ACEEF0D}" destId="{B9C6D353-CD77-45CB-B5C7-DB1AE5288054}" srcOrd="1" destOrd="0" presId="urn:microsoft.com/office/officeart/2008/layout/RadialCluster"/>
    <dgm:cxn modelId="{E48C2A2C-27D5-44E2-996C-69405AEB67A1}" type="presParOf" srcId="{21066A2D-47AD-4E92-8D8F-8EB25ACEEF0D}" destId="{1E9AB42E-71B2-4177-8E2D-4A936DBF9F74}" srcOrd="2" destOrd="0" presId="urn:microsoft.com/office/officeart/2008/layout/RadialCluster"/>
    <dgm:cxn modelId="{830BBAF1-D017-42CD-944B-8099B86DAC2C}" type="presParOf" srcId="{21066A2D-47AD-4E92-8D8F-8EB25ACEEF0D}" destId="{E47CCCF1-3380-4827-800B-9DA756E59C90}" srcOrd="3" destOrd="0" presId="urn:microsoft.com/office/officeart/2008/layout/RadialCluster"/>
    <dgm:cxn modelId="{610099DE-FCB7-4FD2-B698-41F10B992D50}" type="presParOf" srcId="{21066A2D-47AD-4E92-8D8F-8EB25ACEEF0D}" destId="{F351F388-DEF1-488D-828B-436BFA368F63}" srcOrd="4" destOrd="0" presId="urn:microsoft.com/office/officeart/2008/layout/RadialCluster"/>
    <dgm:cxn modelId="{7CDC617D-612E-4114-BBF4-9DE57F7E90C1}" type="presParOf" srcId="{BD7BE720-074A-4E18-93C2-B29A60882567}" destId="{DD9D73B4-B098-463F-9E83-960DE4F88C94}" srcOrd="2" destOrd="0" presId="urn:microsoft.com/office/officeart/2008/layout/RadialCluster"/>
    <dgm:cxn modelId="{5D54DB2C-964A-4BDC-AD5D-C4D09ABC701A}" type="presParOf" srcId="{BD7BE720-074A-4E18-93C2-B29A60882567}" destId="{6B86A8D6-A272-4F28-B840-5625CA666BDA}" srcOrd="3" destOrd="0" presId="urn:microsoft.com/office/officeart/2008/layout/RadialCluster"/>
    <dgm:cxn modelId="{55C6F8C4-34F3-4FCA-86BD-27FD7B9660F7}" type="presParOf" srcId="{6B86A8D6-A272-4F28-B840-5625CA666BDA}" destId="{22D407C9-5930-4148-8583-61992C49D21B}" srcOrd="0" destOrd="0" presId="urn:microsoft.com/office/officeart/2008/layout/RadialCluster"/>
    <dgm:cxn modelId="{182CF9AB-C2A4-4391-9280-85FCE552F25F}" type="presParOf" srcId="{6B86A8D6-A272-4F28-B840-5625CA666BDA}" destId="{1FF43C64-244F-4F9A-AE22-36CD40F520C2}" srcOrd="1" destOrd="0" presId="urn:microsoft.com/office/officeart/2008/layout/RadialCluster"/>
    <dgm:cxn modelId="{67C1E619-7BCB-4582-B66D-24A50B6A210F}" type="presParOf" srcId="{6B86A8D6-A272-4F28-B840-5625CA666BDA}" destId="{C22845A9-E4AF-4B80-9FB7-6A4A4D608E8E}" srcOrd="2" destOrd="0" presId="urn:microsoft.com/office/officeart/2008/layout/RadialCluster"/>
    <dgm:cxn modelId="{1F79A12C-7C77-48D7-832A-6A4075420177}" type="presParOf" srcId="{BD7BE720-074A-4E18-93C2-B29A60882567}" destId="{EED7E5EE-72F4-46DE-A322-DB39CDDAFA4C}" srcOrd="4" destOrd="0" presId="urn:microsoft.com/office/officeart/2008/layout/RadialCluster"/>
    <dgm:cxn modelId="{20BDA912-C717-4894-AE47-9C36D6581E25}" type="presParOf" srcId="{BD7BE720-074A-4E18-93C2-B29A60882567}" destId="{84A8A005-FCDB-4C36-9BD2-33A6071E01E3}" srcOrd="5" destOrd="0" presId="urn:microsoft.com/office/officeart/2008/layout/RadialCluster"/>
    <dgm:cxn modelId="{9AA93F49-D852-4624-A040-C9A827861ABD}" type="presParOf" srcId="{84A8A005-FCDB-4C36-9BD2-33A6071E01E3}" destId="{74A52F41-515D-49D3-9F52-5D0073E948AE}" srcOrd="0" destOrd="0" presId="urn:microsoft.com/office/officeart/2008/layout/RadialCluster"/>
    <dgm:cxn modelId="{8B6DDF71-B5BA-4DC1-BA8C-9523AC0B9EE1}" type="presParOf" srcId="{84A8A005-FCDB-4C36-9BD2-33A6071E01E3}" destId="{AD11CA3F-EB1A-4A88-BAE9-0EEC926D6A27}" srcOrd="1" destOrd="0" presId="urn:microsoft.com/office/officeart/2008/layout/RadialCluster"/>
    <dgm:cxn modelId="{E5ECD964-42BE-478C-A0D1-416FD7783280}" type="presParOf" srcId="{84A8A005-FCDB-4C36-9BD2-33A6071E01E3}" destId="{45EC9750-00CA-4207-91F8-D846F5E4B912}" srcOrd="2" destOrd="0" presId="urn:microsoft.com/office/officeart/2008/layout/RadialCluster"/>
    <dgm:cxn modelId="{96528457-9138-4476-99BB-5DB36BDB0761}" type="presParOf" srcId="{BD7BE720-074A-4E18-93C2-B29A60882567}" destId="{C7AB06B1-0FFF-453A-A592-0A39E6D2D69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B06B1-0FFF-453A-A592-0A39E6D2D69C}">
      <dsp:nvSpPr>
        <dsp:cNvPr id="0" name=""/>
        <dsp:cNvSpPr/>
      </dsp:nvSpPr>
      <dsp:spPr>
        <a:xfrm rot="11607497">
          <a:off x="2000881" y="1479154"/>
          <a:ext cx="1459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9031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7E5EE-72F4-46DE-A322-DB39CDDAFA4C}">
      <dsp:nvSpPr>
        <dsp:cNvPr id="0" name=""/>
        <dsp:cNvSpPr/>
      </dsp:nvSpPr>
      <dsp:spPr>
        <a:xfrm rot="982984">
          <a:off x="5639276" y="2466202"/>
          <a:ext cx="15759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597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73B4-B098-463F-9E83-960DE4F88C94}">
      <dsp:nvSpPr>
        <dsp:cNvPr id="0" name=""/>
        <dsp:cNvSpPr/>
      </dsp:nvSpPr>
      <dsp:spPr>
        <a:xfrm rot="19532352">
          <a:off x="5606403" y="941105"/>
          <a:ext cx="739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9281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403B2-A6F6-4740-ADC6-B5EC0C847000}">
      <dsp:nvSpPr>
        <dsp:cNvPr id="0" name=""/>
        <dsp:cNvSpPr/>
      </dsp:nvSpPr>
      <dsp:spPr>
        <a:xfrm>
          <a:off x="3439880" y="892551"/>
          <a:ext cx="2231389" cy="204676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80" tIns="132080" rIns="132080" bIns="13208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/>
            <a:t>AVM</a:t>
          </a:r>
        </a:p>
      </dsp:txBody>
      <dsp:txXfrm>
        <a:off x="3766659" y="1192293"/>
        <a:ext cx="1577831" cy="1447285"/>
      </dsp:txXfrm>
    </dsp:sp>
    <dsp:sp modelId="{6114A919-1032-46E1-93AD-7A0BDF61CC0A}">
      <dsp:nvSpPr>
        <dsp:cNvPr id="0" name=""/>
        <dsp:cNvSpPr/>
      </dsp:nvSpPr>
      <dsp:spPr>
        <a:xfrm>
          <a:off x="6280817" y="70"/>
          <a:ext cx="926556" cy="827881"/>
        </a:xfrm>
        <a:prstGeom prst="roundRect">
          <a:avLst/>
        </a:prstGeom>
        <a:solidFill>
          <a:srgbClr val="3E4CCE"/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MBARC</a:t>
          </a:r>
        </a:p>
      </dsp:txBody>
      <dsp:txXfrm>
        <a:off x="6321231" y="40484"/>
        <a:ext cx="845728" cy="747053"/>
      </dsp:txXfrm>
    </dsp:sp>
    <dsp:sp modelId="{B9C6D353-CD77-45CB-B5C7-DB1AE5288054}">
      <dsp:nvSpPr>
        <dsp:cNvPr id="0" name=""/>
        <dsp:cNvSpPr/>
      </dsp:nvSpPr>
      <dsp:spPr>
        <a:xfrm rot="21099354">
          <a:off x="7204901" y="312165"/>
          <a:ext cx="4671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7156" y="0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AB42E-71B2-4177-8E2D-4A936DBF9F74}">
      <dsp:nvSpPr>
        <dsp:cNvPr id="0" name=""/>
        <dsp:cNvSpPr/>
      </dsp:nvSpPr>
      <dsp:spPr>
        <a:xfrm>
          <a:off x="7669585" y="27"/>
          <a:ext cx="1153950" cy="387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Seed Design</a:t>
          </a:r>
        </a:p>
      </dsp:txBody>
      <dsp:txXfrm>
        <a:off x="7688488" y="18930"/>
        <a:ext cx="1116144" cy="349427"/>
      </dsp:txXfrm>
    </dsp:sp>
    <dsp:sp modelId="{E47CCCF1-3380-4827-800B-9DA756E59C90}">
      <dsp:nvSpPr>
        <dsp:cNvPr id="0" name=""/>
        <dsp:cNvSpPr/>
      </dsp:nvSpPr>
      <dsp:spPr>
        <a:xfrm rot="806812">
          <a:off x="7201883" y="571354"/>
          <a:ext cx="4005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565" y="0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1F388-DEF1-488D-828B-436BFA368F63}">
      <dsp:nvSpPr>
        <dsp:cNvPr id="0" name=""/>
        <dsp:cNvSpPr/>
      </dsp:nvSpPr>
      <dsp:spPr>
        <a:xfrm>
          <a:off x="7596957" y="591233"/>
          <a:ext cx="1361458" cy="378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Test Benches</a:t>
          </a:r>
        </a:p>
      </dsp:txBody>
      <dsp:txXfrm>
        <a:off x="7615454" y="609730"/>
        <a:ext cx="1324464" cy="341918"/>
      </dsp:txXfrm>
    </dsp:sp>
    <dsp:sp modelId="{22D407C9-5930-4148-8583-61992C49D21B}">
      <dsp:nvSpPr>
        <dsp:cNvPr id="0" name=""/>
        <dsp:cNvSpPr/>
      </dsp:nvSpPr>
      <dsp:spPr>
        <a:xfrm>
          <a:off x="7183256" y="2459696"/>
          <a:ext cx="1307173" cy="841829"/>
        </a:xfrm>
        <a:prstGeom prst="roundRect">
          <a:avLst/>
        </a:prstGeom>
        <a:solidFill>
          <a:srgbClr val="3E4CCE"/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FANG</a:t>
          </a:r>
        </a:p>
      </dsp:txBody>
      <dsp:txXfrm>
        <a:off x="7224351" y="2500791"/>
        <a:ext cx="1224983" cy="759639"/>
      </dsp:txXfrm>
    </dsp:sp>
    <dsp:sp modelId="{1FF43C64-244F-4F9A-AE22-36CD40F520C2}">
      <dsp:nvSpPr>
        <dsp:cNvPr id="0" name=""/>
        <dsp:cNvSpPr/>
      </dsp:nvSpPr>
      <dsp:spPr>
        <a:xfrm rot="8671570">
          <a:off x="6915808" y="3407193"/>
          <a:ext cx="3641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161" y="0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45A9-E4AF-4B80-9FB7-6A4A4D608E8E}">
      <dsp:nvSpPr>
        <dsp:cNvPr id="0" name=""/>
        <dsp:cNvSpPr/>
      </dsp:nvSpPr>
      <dsp:spPr>
        <a:xfrm>
          <a:off x="5943318" y="3512861"/>
          <a:ext cx="1458633" cy="39474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Test Benches</a:t>
          </a:r>
        </a:p>
      </dsp:txBody>
      <dsp:txXfrm>
        <a:off x="5962588" y="3532131"/>
        <a:ext cx="1420093" cy="356201"/>
      </dsp:txXfrm>
    </dsp:sp>
    <dsp:sp modelId="{74A52F41-515D-49D3-9F52-5D0073E948AE}">
      <dsp:nvSpPr>
        <dsp:cNvPr id="0" name=""/>
        <dsp:cNvSpPr/>
      </dsp:nvSpPr>
      <dsp:spPr>
        <a:xfrm>
          <a:off x="544554" y="719797"/>
          <a:ext cx="1476359" cy="82583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META Software</a:t>
          </a:r>
        </a:p>
      </dsp:txBody>
      <dsp:txXfrm>
        <a:off x="584868" y="760111"/>
        <a:ext cx="1395731" cy="745209"/>
      </dsp:txXfrm>
    </dsp:sp>
    <dsp:sp modelId="{AD11CA3F-EB1A-4A88-BAE9-0EEC926D6A27}">
      <dsp:nvSpPr>
        <dsp:cNvPr id="0" name=""/>
        <dsp:cNvSpPr/>
      </dsp:nvSpPr>
      <dsp:spPr>
        <a:xfrm rot="5493117">
          <a:off x="1145537" y="1668276"/>
          <a:ext cx="2453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373" y="0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C9750-00CA-4207-91F8-D846F5E4B912}">
      <dsp:nvSpPr>
        <dsp:cNvPr id="0" name=""/>
        <dsp:cNvSpPr/>
      </dsp:nvSpPr>
      <dsp:spPr>
        <a:xfrm>
          <a:off x="656954" y="1790918"/>
          <a:ext cx="1204256" cy="42959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CyPhy</a:t>
          </a:r>
        </a:p>
      </dsp:txBody>
      <dsp:txXfrm>
        <a:off x="677925" y="1811889"/>
        <a:ext cx="1162314" cy="387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39E1-A7AD-4177-AFB6-67E10FAF9C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A6D27-BFE5-4DF9-A352-155CC158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6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building</a:t>
            </a:r>
            <a:r>
              <a:rPr lang="en-US" baseline="0" dirty="0" smtClean="0"/>
              <a:t> the CAD model and meshing the part it became very evident that the pivot would not work properly.  The current drafting tool, Google </a:t>
            </a:r>
            <a:r>
              <a:rPr lang="en-US" baseline="0" dirty="0" err="1" smtClean="0"/>
              <a:t>sketchup</a:t>
            </a:r>
            <a:r>
              <a:rPr lang="en-US" baseline="0" dirty="0" smtClean="0"/>
              <a:t>, is not an effective tool to model the machine.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8C23-59EC-4AA7-99DC-4B9DA4DF97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A6D27-BFE5-4DF9-A352-155CC15894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0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9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6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3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5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E765E-6679-4294-9C9B-7D932F018FD4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1ED3-1F27-43A7-932B-AD56061B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4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09334"/>
            <a:ext cx="9144000" cy="2387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Manhattan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" y="-74048"/>
            <a:ext cx="72390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819" y="2003463"/>
            <a:ext cx="2861185" cy="1525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9730" y="2510605"/>
            <a:ext cx="1445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‘s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47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52" y="118600"/>
            <a:ext cx="8392696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/>
          <a:stretch/>
        </p:blipFill>
        <p:spPr>
          <a:xfrm>
            <a:off x="1216369" y="1663700"/>
            <a:ext cx="10145158" cy="4492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8848" y="190500"/>
            <a:ext cx="414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OSE Welder/Plasma Cutter</a:t>
            </a:r>
          </a:p>
          <a:p>
            <a:pPr algn="ctr"/>
            <a:r>
              <a:rPr lang="en-US" sz="2800" b="1" dirty="0" smtClean="0"/>
              <a:t> Schematic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892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8150"/>
            <a:ext cx="7467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5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775" y="285571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Summary 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723900" y="1524000"/>
            <a:ext cx="5958953" cy="116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900" y="1676221"/>
            <a:ext cx="578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OSE Product development lacks 2 important elements: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Model Design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Simulation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Testing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System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Verification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Validation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3900" y="2987814"/>
            <a:ext cx="8077200" cy="1162050"/>
            <a:chOff x="1162050" y="2835414"/>
            <a:chExt cx="8077200" cy="1162050"/>
          </a:xfrm>
        </p:grpSpPr>
        <p:sp>
          <p:nvSpPr>
            <p:cNvPr id="7" name="Rounded Rectangle 6"/>
            <p:cNvSpPr/>
            <p:nvPr/>
          </p:nvSpPr>
          <p:spPr>
            <a:xfrm>
              <a:off x="1162050" y="2835414"/>
              <a:ext cx="8077200" cy="11620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3500" y="3064193"/>
              <a:ext cx="7905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META Tools used in combination with </a:t>
              </a:r>
              <a:r>
                <a:rPr lang="en-US" dirty="0" err="1" smtClean="0">
                  <a:solidFill>
                    <a:schemeClr val="bg1"/>
                  </a:solidFill>
                </a:rPr>
                <a:t>ISoC</a:t>
              </a:r>
              <a:r>
                <a:rPr lang="en-US" dirty="0" smtClean="0">
                  <a:solidFill>
                    <a:schemeClr val="bg1"/>
                  </a:solidFill>
                </a:rPr>
                <a:t> technologies not only provide solutions to these problems, but also enables you to 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quickly explore</a:t>
              </a:r>
              <a:r>
                <a:rPr lang="en-US" dirty="0" smtClean="0">
                  <a:solidFill>
                    <a:schemeClr val="bg1"/>
                  </a:solidFill>
                </a:rPr>
                <a:t> the </a:t>
              </a:r>
              <a:r>
                <a:rPr lang="en-US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entire 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D</a:t>
              </a:r>
              <a:r>
                <a:rPr lang="en-US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esign Space</a:t>
              </a:r>
              <a:r>
                <a:rPr lang="en-US" b="1" dirty="0" smtClean="0">
                  <a:solidFill>
                    <a:schemeClr val="bg1"/>
                  </a:solidFill>
                </a:rPr>
                <a:t>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900" y="4489728"/>
            <a:ext cx="7353300" cy="1162050"/>
            <a:chOff x="1162050" y="4343400"/>
            <a:chExt cx="7353300" cy="1162050"/>
          </a:xfrm>
        </p:grpSpPr>
        <p:sp>
          <p:nvSpPr>
            <p:cNvPr id="6" name="Rounded Rectangle 5"/>
            <p:cNvSpPr/>
            <p:nvPr/>
          </p:nvSpPr>
          <p:spPr>
            <a:xfrm>
              <a:off x="1162050" y="4343400"/>
              <a:ext cx="7010400" cy="11620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33500" y="4533900"/>
              <a:ext cx="7181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We believe with these tools, OSE can reach its goals of 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scalability</a:t>
              </a:r>
              <a:r>
                <a:rPr lang="en-US" dirty="0" smtClean="0">
                  <a:solidFill>
                    <a:schemeClr val="bg1"/>
                  </a:solidFill>
                </a:rPr>
                <a:t>, 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quality design</a:t>
              </a:r>
              <a:r>
                <a:rPr lang="en-US" dirty="0" smtClean="0">
                  <a:solidFill>
                    <a:schemeClr val="bg1"/>
                  </a:solidFill>
                </a:rPr>
                <a:t>, and ultimately the 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means to SAVE THE WORLD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1466064"/>
            <a:ext cx="3343276" cy="42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50" y="400050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Vanderbilt ISIS – OSE Joint Research Proposal</a:t>
            </a:r>
            <a:endParaRPr lang="en-US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54200" y="1197615"/>
            <a:ext cx="5359401" cy="1018293"/>
            <a:chOff x="1854200" y="1197615"/>
            <a:chExt cx="5359401" cy="1018293"/>
          </a:xfrm>
        </p:grpSpPr>
        <p:sp>
          <p:nvSpPr>
            <p:cNvPr id="7" name="Rounded Rectangle 6"/>
            <p:cNvSpPr/>
            <p:nvPr/>
          </p:nvSpPr>
          <p:spPr>
            <a:xfrm>
              <a:off x="1854200" y="1197615"/>
              <a:ext cx="5359401" cy="10182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5465" y="1320147"/>
              <a:ext cx="522813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Scott and Jonathan continue to work collaboratively with OSE to 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optimize important </a:t>
              </a:r>
              <a:r>
                <a:rPr lang="en-US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modules </a:t>
              </a:r>
              <a:endPara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04043" y="2480515"/>
            <a:ext cx="4867730" cy="1009471"/>
            <a:chOff x="1866900" y="2648128"/>
            <a:chExt cx="4867730" cy="1009471"/>
          </a:xfrm>
        </p:grpSpPr>
        <p:sp>
          <p:nvSpPr>
            <p:cNvPr id="8" name="Rounded Rectangle 7"/>
            <p:cNvSpPr/>
            <p:nvPr/>
          </p:nvSpPr>
          <p:spPr>
            <a:xfrm>
              <a:off x="2217058" y="2648128"/>
              <a:ext cx="4517572" cy="1009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66900" y="2648129"/>
              <a:ext cx="48677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 smtClean="0">
                  <a:solidFill>
                    <a:schemeClr val="bg1"/>
                  </a:solidFill>
                </a:rPr>
                <a:t>Short Term Goals</a:t>
              </a:r>
            </a:p>
            <a:p>
              <a:pPr lvl="1"/>
              <a:r>
                <a:rPr lang="en-US" dirty="0" smtClean="0">
                  <a:solidFill>
                    <a:schemeClr val="bg1"/>
                  </a:solidFill>
                </a:rPr>
                <a:t>	</a:t>
              </a:r>
              <a:r>
                <a:rPr lang="en-US" b="1" dirty="0" err="1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PowerCube</a:t>
              </a:r>
              <a:r>
                <a:rPr lang="en-US" dirty="0" smtClean="0">
                  <a:solidFill>
                    <a:schemeClr val="bg1"/>
                  </a:solidFill>
                </a:rPr>
                <a:t> – Design Space Exploration</a:t>
              </a:r>
            </a:p>
            <a:p>
              <a:pPr lvl="1"/>
              <a:r>
                <a:rPr lang="en-US" dirty="0" smtClean="0">
                  <a:solidFill>
                    <a:schemeClr val="bg1"/>
                  </a:solidFill>
                </a:rPr>
                <a:t>	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Welder</a:t>
              </a:r>
              <a:r>
                <a:rPr lang="en-US" dirty="0" smtClean="0">
                  <a:solidFill>
                    <a:schemeClr val="bg1"/>
                  </a:solidFill>
                </a:rPr>
                <a:t> – System Verification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36272" y="3733057"/>
            <a:ext cx="6115957" cy="2349142"/>
            <a:chOff x="2089603" y="3848458"/>
            <a:chExt cx="5975805" cy="2102399"/>
          </a:xfrm>
        </p:grpSpPr>
        <p:sp>
          <p:nvSpPr>
            <p:cNvPr id="9" name="Rounded Rectangle 8"/>
            <p:cNvSpPr/>
            <p:nvPr/>
          </p:nvSpPr>
          <p:spPr>
            <a:xfrm>
              <a:off x="2089603" y="3848458"/>
              <a:ext cx="5849711" cy="21023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17058" y="3919532"/>
              <a:ext cx="584835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Long Term Goals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	Establish OSE as a 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project partner </a:t>
              </a:r>
              <a:r>
                <a:rPr lang="en-US" dirty="0" smtClean="0">
                  <a:solidFill>
                    <a:schemeClr val="bg1"/>
                  </a:solidFill>
                </a:rPr>
                <a:t>with ISIS</a:t>
              </a:r>
              <a:endParaRPr lang="en-US" dirty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	Establish strong ties with 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Brigham Young </a:t>
              </a:r>
              <a:r>
                <a:rPr lang="en-US" dirty="0" smtClean="0">
                  <a:solidFill>
                    <a:schemeClr val="bg1"/>
                  </a:solidFill>
                </a:rPr>
                <a:t>and 	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Vanderbilt</a:t>
              </a:r>
              <a:r>
                <a:rPr lang="en-US" dirty="0" smtClean="0">
                  <a:solidFill>
                    <a:schemeClr val="bg1"/>
                  </a:solidFill>
                </a:rPr>
                <a:t> University communities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	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	</a:t>
              </a:r>
              <a:r>
                <a:rPr lang="en-US" dirty="0" smtClean="0">
                  <a:solidFill>
                    <a:schemeClr val="bg1"/>
                  </a:solidFill>
                </a:rPr>
                <a:t>Build </a:t>
              </a:r>
              <a:r>
                <a: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Component, Module and System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40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60174661"/>
              </p:ext>
            </p:extLst>
          </p:nvPr>
        </p:nvGraphicFramePr>
        <p:xfrm>
          <a:off x="1673614" y="611505"/>
          <a:ext cx="9089390" cy="616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9877814" y="3931285"/>
            <a:ext cx="219710" cy="17907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68295" y="0"/>
            <a:ext cx="9992995" cy="6988175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70134" y="3244215"/>
            <a:ext cx="663575" cy="381000"/>
          </a:xfrm>
          <a:prstGeom prst="roundRect">
            <a:avLst/>
          </a:prstGeom>
          <a:solidFill>
            <a:srgbClr val="ECC02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CAD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37314" y="3244850"/>
            <a:ext cx="968375" cy="381000"/>
          </a:xfrm>
          <a:prstGeom prst="roundRect">
            <a:avLst/>
          </a:prstGeom>
          <a:solidFill>
            <a:srgbClr val="ECC020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Modellica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28894" y="4114165"/>
            <a:ext cx="1432396" cy="381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42"/>
          <p:cNvSpPr txBox="1"/>
          <p:nvPr/>
        </p:nvSpPr>
        <p:spPr>
          <a:xfrm>
            <a:off x="5395984" y="6157349"/>
            <a:ext cx="1893570" cy="88392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91440" rIns="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i="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  <a:endParaRPr lang="en-US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71149" y="4039870"/>
            <a:ext cx="1262380" cy="381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51769" y="2831465"/>
            <a:ext cx="728980" cy="41338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880749" y="2831465"/>
            <a:ext cx="903605" cy="41338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75569" y="3626485"/>
            <a:ext cx="641985" cy="41338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18569" y="3626485"/>
            <a:ext cx="641985" cy="4127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71769" y="2872105"/>
            <a:ext cx="0" cy="19558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2979174" y="2404110"/>
            <a:ext cx="5486400" cy="2020570"/>
          </a:xfrm>
          <a:prstGeom prst="curvedConnector3">
            <a:avLst>
              <a:gd name="adj1" fmla="val 100000"/>
            </a:avLst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140339" y="546735"/>
            <a:ext cx="1664970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MSD Tutorial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2935359" y="927100"/>
            <a:ext cx="10795" cy="41275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204079" y="2491740"/>
            <a:ext cx="1503250" cy="381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err="1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iFAb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043944" y="4412615"/>
            <a:ext cx="5420995" cy="622300"/>
          </a:xfrm>
          <a:custGeom>
            <a:avLst/>
            <a:gdLst>
              <a:gd name="connsiteX0" fmla="*/ 0 w 7282543"/>
              <a:gd name="connsiteY0" fmla="*/ 533400 h 1296524"/>
              <a:gd name="connsiteX1" fmla="*/ 6139543 w 7282543"/>
              <a:gd name="connsiteY1" fmla="*/ 1284514 h 1296524"/>
              <a:gd name="connsiteX2" fmla="*/ 7282543 w 7282543"/>
              <a:gd name="connsiteY2" fmla="*/ 0 h 1296524"/>
              <a:gd name="connsiteX0" fmla="*/ 0 w 7282543"/>
              <a:gd name="connsiteY0" fmla="*/ 380942 h 1138807"/>
              <a:gd name="connsiteX1" fmla="*/ 6139543 w 7282543"/>
              <a:gd name="connsiteY1" fmla="*/ 1132056 h 1138807"/>
              <a:gd name="connsiteX2" fmla="*/ 7282543 w 7282543"/>
              <a:gd name="connsiteY2" fmla="*/ 0 h 1138807"/>
              <a:gd name="connsiteX0" fmla="*/ 0 w 7288899"/>
              <a:gd name="connsiteY0" fmla="*/ 380942 h 1138807"/>
              <a:gd name="connsiteX1" fmla="*/ 6139543 w 7288899"/>
              <a:gd name="connsiteY1" fmla="*/ 1132056 h 1138807"/>
              <a:gd name="connsiteX2" fmla="*/ 7282543 w 7288899"/>
              <a:gd name="connsiteY2" fmla="*/ 0 h 1138807"/>
              <a:gd name="connsiteX0" fmla="*/ 0 w 7617131"/>
              <a:gd name="connsiteY0" fmla="*/ 380942 h 1278611"/>
              <a:gd name="connsiteX1" fmla="*/ 6981270 w 7617131"/>
              <a:gd name="connsiteY1" fmla="*/ 1273457 h 1278611"/>
              <a:gd name="connsiteX2" fmla="*/ 7282543 w 7617131"/>
              <a:gd name="connsiteY2" fmla="*/ 0 h 1278611"/>
              <a:gd name="connsiteX0" fmla="*/ 0 w 8699285"/>
              <a:gd name="connsiteY0" fmla="*/ 0 h 924349"/>
              <a:gd name="connsiteX1" fmla="*/ 6981270 w 8699285"/>
              <a:gd name="connsiteY1" fmla="*/ 892515 h 924349"/>
              <a:gd name="connsiteX2" fmla="*/ 8698429 w 8699285"/>
              <a:gd name="connsiteY2" fmla="*/ 566379 h 924349"/>
              <a:gd name="connsiteX0" fmla="*/ 0 w 8698428"/>
              <a:gd name="connsiteY0" fmla="*/ 0 h 903468"/>
              <a:gd name="connsiteX1" fmla="*/ 6981270 w 8698428"/>
              <a:gd name="connsiteY1" fmla="*/ 892515 h 903468"/>
              <a:gd name="connsiteX2" fmla="*/ 8698429 w 8698428"/>
              <a:gd name="connsiteY2" fmla="*/ 566379 h 903468"/>
              <a:gd name="connsiteX0" fmla="*/ 0 w 8698430"/>
              <a:gd name="connsiteY0" fmla="*/ 0 h 943428"/>
              <a:gd name="connsiteX1" fmla="*/ 6981270 w 8698430"/>
              <a:gd name="connsiteY1" fmla="*/ 892515 h 943428"/>
              <a:gd name="connsiteX2" fmla="*/ 8698429 w 8698430"/>
              <a:gd name="connsiteY2" fmla="*/ 566379 h 943428"/>
              <a:gd name="connsiteX0" fmla="*/ 0 w 8698428"/>
              <a:gd name="connsiteY0" fmla="*/ 0 h 943428"/>
              <a:gd name="connsiteX1" fmla="*/ 6981270 w 8698428"/>
              <a:gd name="connsiteY1" fmla="*/ 892515 h 943428"/>
              <a:gd name="connsiteX2" fmla="*/ 8698429 w 8698428"/>
              <a:gd name="connsiteY2" fmla="*/ 566379 h 943428"/>
              <a:gd name="connsiteX0" fmla="*/ 0 w 8698430"/>
              <a:gd name="connsiteY0" fmla="*/ 0 h 701342"/>
              <a:gd name="connsiteX1" fmla="*/ 1583600 w 8698430"/>
              <a:gd name="connsiteY1" fmla="*/ 631131 h 701342"/>
              <a:gd name="connsiteX2" fmla="*/ 8698429 w 8698430"/>
              <a:gd name="connsiteY2" fmla="*/ 566379 h 701342"/>
              <a:gd name="connsiteX0" fmla="*/ 0 w 8698428"/>
              <a:gd name="connsiteY0" fmla="*/ 0 h 693410"/>
              <a:gd name="connsiteX1" fmla="*/ 1583600 w 8698428"/>
              <a:gd name="connsiteY1" fmla="*/ 631131 h 693410"/>
              <a:gd name="connsiteX2" fmla="*/ 8698429 w 8698428"/>
              <a:gd name="connsiteY2" fmla="*/ 566379 h 693410"/>
              <a:gd name="connsiteX0" fmla="*/ 0 w 8698430"/>
              <a:gd name="connsiteY0" fmla="*/ 0 h 693410"/>
              <a:gd name="connsiteX1" fmla="*/ 1583600 w 8698430"/>
              <a:gd name="connsiteY1" fmla="*/ 631131 h 693410"/>
              <a:gd name="connsiteX2" fmla="*/ 8698429 w 8698430"/>
              <a:gd name="connsiteY2" fmla="*/ 566379 h 693410"/>
              <a:gd name="connsiteX0" fmla="*/ 0 w 8698428"/>
              <a:gd name="connsiteY0" fmla="*/ 0 h 648571"/>
              <a:gd name="connsiteX1" fmla="*/ 8271107 w 8698428"/>
              <a:gd name="connsiteY1" fmla="*/ 573929 h 648571"/>
              <a:gd name="connsiteX2" fmla="*/ 8698429 w 8698428"/>
              <a:gd name="connsiteY2" fmla="*/ 566379 h 648571"/>
              <a:gd name="connsiteX0" fmla="*/ 0 w 9813948"/>
              <a:gd name="connsiteY0" fmla="*/ 0 h 615918"/>
              <a:gd name="connsiteX1" fmla="*/ 8271107 w 9813948"/>
              <a:gd name="connsiteY1" fmla="*/ 573929 h 615918"/>
              <a:gd name="connsiteX2" fmla="*/ 9813947 w 9813948"/>
              <a:gd name="connsiteY2" fmla="*/ 566379 h 615918"/>
              <a:gd name="connsiteX0" fmla="*/ 0 w 9813946"/>
              <a:gd name="connsiteY0" fmla="*/ 0 h 615918"/>
              <a:gd name="connsiteX1" fmla="*/ 8271107 w 9813946"/>
              <a:gd name="connsiteY1" fmla="*/ 573929 h 615918"/>
              <a:gd name="connsiteX2" fmla="*/ 9813947 w 9813946"/>
              <a:gd name="connsiteY2" fmla="*/ 566379 h 615918"/>
              <a:gd name="connsiteX0" fmla="*/ 0 w 9813948"/>
              <a:gd name="connsiteY0" fmla="*/ 0 h 615819"/>
              <a:gd name="connsiteX1" fmla="*/ 8271107 w 9813948"/>
              <a:gd name="connsiteY1" fmla="*/ 573929 h 615819"/>
              <a:gd name="connsiteX2" fmla="*/ 9813947 w 9813948"/>
              <a:gd name="connsiteY2" fmla="*/ 566379 h 615819"/>
              <a:gd name="connsiteX0" fmla="*/ 0 w 9309231"/>
              <a:gd name="connsiteY0" fmla="*/ 0 h 614533"/>
              <a:gd name="connsiteX1" fmla="*/ 8271107 w 9309231"/>
              <a:gd name="connsiteY1" fmla="*/ 573929 h 614533"/>
              <a:gd name="connsiteX2" fmla="*/ 9309231 w 9309231"/>
              <a:gd name="connsiteY2" fmla="*/ 566379 h 614533"/>
              <a:gd name="connsiteX0" fmla="*/ 0 w 9309231"/>
              <a:gd name="connsiteY0" fmla="*/ 0 h 614533"/>
              <a:gd name="connsiteX1" fmla="*/ 8271107 w 9309231"/>
              <a:gd name="connsiteY1" fmla="*/ 573929 h 614533"/>
              <a:gd name="connsiteX2" fmla="*/ 9309231 w 9309231"/>
              <a:gd name="connsiteY2" fmla="*/ 566379 h 614533"/>
              <a:gd name="connsiteX0" fmla="*/ 0 w 9309231"/>
              <a:gd name="connsiteY0" fmla="*/ 0 h 622798"/>
              <a:gd name="connsiteX1" fmla="*/ 8271107 w 9309231"/>
              <a:gd name="connsiteY1" fmla="*/ 573929 h 622798"/>
              <a:gd name="connsiteX2" fmla="*/ 9309231 w 9309231"/>
              <a:gd name="connsiteY2" fmla="*/ 566379 h 62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9231" h="622798">
                <a:moveTo>
                  <a:pt x="0" y="0"/>
                </a:moveTo>
                <a:cubicBezTo>
                  <a:pt x="808542" y="877619"/>
                  <a:pt x="6789671" y="569412"/>
                  <a:pt x="8271107" y="573929"/>
                </a:cubicBezTo>
                <a:lnTo>
                  <a:pt x="9309231" y="566379"/>
                </a:lnTo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089654" y="4984115"/>
            <a:ext cx="66929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1924" y="1448435"/>
            <a:ext cx="0" cy="260350"/>
          </a:xfrm>
          <a:prstGeom prst="line">
            <a:avLst/>
          </a:prstGeom>
          <a:noFill/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23" name="Rounded Rectangle 22"/>
          <p:cNvSpPr/>
          <p:nvPr/>
        </p:nvSpPr>
        <p:spPr>
          <a:xfrm>
            <a:off x="7779139" y="1717675"/>
            <a:ext cx="1424940" cy="644525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109849" y="1334770"/>
            <a:ext cx="832485" cy="57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705614" y="1922780"/>
            <a:ext cx="1420495" cy="35052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 flipH="1" flipV="1">
            <a:off x="7289554" y="2828925"/>
            <a:ext cx="1542415" cy="47307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>
            <a:off x="9444744" y="3931285"/>
            <a:ext cx="0" cy="725170"/>
          </a:xfrm>
          <a:prstGeom prst="line">
            <a:avLst/>
          </a:prstGeom>
          <a:noFill/>
          <a:ln w="28575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28" name="Rounded Rectangle 27"/>
          <p:cNvSpPr/>
          <p:nvPr/>
        </p:nvSpPr>
        <p:spPr>
          <a:xfrm>
            <a:off x="8755768" y="4656456"/>
            <a:ext cx="1548131" cy="65024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-2120265" y="31229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489239" y="162232"/>
            <a:ext cx="3024259" cy="5416654"/>
          </a:xfrm>
          <a:prstGeom prst="ellipse">
            <a:avLst/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 rot="5400000">
            <a:off x="4123164" y="540111"/>
            <a:ext cx="4953001" cy="6036527"/>
          </a:xfrm>
          <a:prstGeom prst="chevron">
            <a:avLst>
              <a:gd name="adj" fmla="val 73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6302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Definition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81400" y="2286000"/>
            <a:ext cx="990600" cy="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8142" y="3124200"/>
            <a:ext cx="1066800" cy="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26127" y="3889375"/>
            <a:ext cx="1069848" cy="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30850" y="4743450"/>
            <a:ext cx="2139696" cy="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16950" y="2286000"/>
            <a:ext cx="990600" cy="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24800" y="3124200"/>
            <a:ext cx="1066800" cy="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02627" y="3889375"/>
            <a:ext cx="1069848" cy="0"/>
          </a:xfrm>
          <a:prstGeom prst="line">
            <a:avLst/>
          </a:prstGeom>
          <a:ln w="25400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21868" y="1945243"/>
            <a:ext cx="116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Concept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4293" y="2526268"/>
            <a:ext cx="116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Demands</a:t>
            </a:r>
          </a:p>
        </p:txBody>
      </p:sp>
      <p:sp>
        <p:nvSpPr>
          <p:cNvPr id="33" name="Down Arrow 32"/>
          <p:cNvSpPr/>
          <p:nvPr/>
        </p:nvSpPr>
        <p:spPr>
          <a:xfrm rot="16200000">
            <a:off x="6448298" y="4610100"/>
            <a:ext cx="304800" cy="3733800"/>
          </a:xfrm>
          <a:prstGeom prst="downArrow">
            <a:avLst>
              <a:gd name="adj1" fmla="val 25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597150" y="1752600"/>
            <a:ext cx="304800" cy="3733800"/>
          </a:xfrm>
          <a:prstGeom prst="downArrow">
            <a:avLst>
              <a:gd name="adj1" fmla="val 25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371975" y="3200401"/>
            <a:ext cx="11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Level</a:t>
            </a:r>
          </a:p>
          <a:p>
            <a:r>
              <a:rPr lang="en-US" dirty="0">
                <a:solidFill>
                  <a:schemeClr val="bg1"/>
                </a:solidFill>
              </a:rPr>
              <a:t>       Design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10150" y="3981451"/>
            <a:ext cx="11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Detailed</a:t>
            </a:r>
          </a:p>
          <a:p>
            <a:r>
              <a:rPr lang="en-US" dirty="0">
                <a:solidFill>
                  <a:schemeClr val="bg1"/>
                </a:solidFill>
              </a:rPr>
              <a:t>      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57876" y="4683979"/>
            <a:ext cx="1495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Development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Installation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65950" y="3982820"/>
            <a:ext cx="11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Unit </a:t>
            </a:r>
          </a:p>
          <a:p>
            <a:r>
              <a:rPr lang="en-US" dirty="0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34276" y="3182720"/>
            <a:ext cx="124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   System </a:t>
            </a:r>
          </a:p>
          <a:p>
            <a:r>
              <a:rPr lang="en-US" sz="1600" dirty="0">
                <a:solidFill>
                  <a:schemeClr val="bg1"/>
                </a:solidFill>
              </a:rPr>
              <a:t>Verification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10525" y="2543861"/>
            <a:ext cx="1464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     Deployment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39176" y="1762126"/>
            <a:ext cx="124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     System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Validation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0" y="228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Conventional V-Model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48400" y="60695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2142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0" y="26302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Definition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6448298" y="4610100"/>
            <a:ext cx="304800" cy="3733800"/>
          </a:xfrm>
          <a:prstGeom prst="downArrow">
            <a:avLst>
              <a:gd name="adj1" fmla="val 25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597150" y="1752600"/>
            <a:ext cx="304800" cy="3733800"/>
          </a:xfrm>
          <a:prstGeom prst="downArrow">
            <a:avLst>
              <a:gd name="adj1" fmla="val 25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60695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343400" y="1752600"/>
            <a:ext cx="4419600" cy="3505200"/>
            <a:chOff x="2819400" y="1524000"/>
            <a:chExt cx="4419600" cy="3505200"/>
          </a:xfrm>
        </p:grpSpPr>
        <p:sp>
          <p:nvSpPr>
            <p:cNvPr id="5" name="Trapezoid 4"/>
            <p:cNvSpPr/>
            <p:nvPr/>
          </p:nvSpPr>
          <p:spPr>
            <a:xfrm rot="10800000">
              <a:off x="4191000" y="4267200"/>
              <a:ext cx="1676399" cy="762000"/>
            </a:xfrm>
            <a:prstGeom prst="trapezoid">
              <a:avLst>
                <a:gd name="adj" fmla="val 496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/>
            <p:cNvSpPr/>
            <p:nvPr/>
          </p:nvSpPr>
          <p:spPr>
            <a:xfrm rot="10800000">
              <a:off x="3733799" y="3352800"/>
              <a:ext cx="2590800" cy="762000"/>
            </a:xfrm>
            <a:prstGeom prst="trapezoid">
              <a:avLst>
                <a:gd name="adj" fmla="val 496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>
              <a:off x="5791200" y="1524000"/>
              <a:ext cx="1447800" cy="761999"/>
            </a:xfrm>
            <a:prstGeom prst="parallelogram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/>
          </p:nvSpPr>
          <p:spPr>
            <a:xfrm>
              <a:off x="5334000" y="2438399"/>
              <a:ext cx="1447800" cy="761999"/>
            </a:xfrm>
            <a:prstGeom prst="parallelogram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 flipH="1">
              <a:off x="3280654" y="2438398"/>
              <a:ext cx="1447800" cy="761999"/>
            </a:xfrm>
            <a:prstGeom prst="parallelogram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flipH="1">
              <a:off x="2819400" y="1524000"/>
              <a:ext cx="1447800" cy="761999"/>
            </a:xfrm>
            <a:prstGeom prst="parallelogram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4200" y="1720333"/>
              <a:ext cx="1164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Concept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3767" y="2602468"/>
              <a:ext cx="1164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Demands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72823" y="2648635"/>
              <a:ext cx="14645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     Deployment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83275" y="1631950"/>
              <a:ext cx="1247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      System 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 Validation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41749" y="3444328"/>
              <a:ext cx="1187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High Level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  Design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88633" y="4343400"/>
              <a:ext cx="1502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Developed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Parts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60924" y="3441700"/>
              <a:ext cx="1616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          System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Verification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24000" y="228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Modular V-Model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76624" y="4096434"/>
            <a:ext cx="11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Detailed</a:t>
            </a:r>
          </a:p>
          <a:p>
            <a:pPr algn="ctr"/>
            <a:r>
              <a:rPr lang="en-US" dirty="0"/>
              <a:t>       Design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97746" y="4020236"/>
            <a:ext cx="11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Unit </a:t>
            </a:r>
          </a:p>
          <a:p>
            <a:r>
              <a:rPr lang="en-US" dirty="0"/>
              <a:t>Testing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804654" y="4419598"/>
            <a:ext cx="723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96200" y="4419598"/>
            <a:ext cx="771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86200" y="4096434"/>
            <a:ext cx="762000" cy="5701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52875" y="4096433"/>
            <a:ext cx="493596" cy="6237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719490" y="4057835"/>
            <a:ext cx="762000" cy="5701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86165" y="4057834"/>
            <a:ext cx="493596" cy="6237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/>
          <p:cNvSpPr/>
          <p:nvPr/>
        </p:nvSpPr>
        <p:spPr>
          <a:xfrm flipH="1">
            <a:off x="5255815" y="3581398"/>
            <a:ext cx="1447800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0" y="26302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Definition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6448298" y="4610100"/>
            <a:ext cx="304800" cy="3733800"/>
          </a:xfrm>
          <a:prstGeom prst="downArrow">
            <a:avLst>
              <a:gd name="adj1" fmla="val 25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597150" y="1752600"/>
            <a:ext cx="304800" cy="3733800"/>
          </a:xfrm>
          <a:prstGeom prst="downArrow">
            <a:avLst>
              <a:gd name="adj1" fmla="val 25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60695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" name="Trapezoid 4"/>
          <p:cNvSpPr/>
          <p:nvPr/>
        </p:nvSpPr>
        <p:spPr>
          <a:xfrm rot="10800000">
            <a:off x="5715001" y="4495800"/>
            <a:ext cx="1676399" cy="762000"/>
          </a:xfrm>
          <a:prstGeom prst="trapezoid">
            <a:avLst>
              <a:gd name="adj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7780422" y="2669739"/>
            <a:ext cx="1820778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flipH="1">
            <a:off x="4804654" y="2666999"/>
            <a:ext cx="1447800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 flipH="1">
            <a:off x="4343400" y="1752601"/>
            <a:ext cx="1447800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48201" y="1948933"/>
            <a:ext cx="116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Concept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7768" y="2831068"/>
            <a:ext cx="116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Demands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4801" y="2889156"/>
            <a:ext cx="1464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     Deployment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5749" y="3672929"/>
            <a:ext cx="11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Level</a:t>
            </a:r>
          </a:p>
          <a:p>
            <a:r>
              <a:rPr lang="en-US" dirty="0">
                <a:solidFill>
                  <a:schemeClr val="bg1"/>
                </a:solidFill>
              </a:rPr>
              <a:t>   Design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2634" y="4572001"/>
            <a:ext cx="150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Parts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0" y="228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OSE’s Problem</a:t>
            </a:r>
          </a:p>
        </p:txBody>
      </p:sp>
      <p:sp>
        <p:nvSpPr>
          <p:cNvPr id="2" name="Right Arrow 1"/>
          <p:cNvSpPr/>
          <p:nvPr/>
        </p:nvSpPr>
        <p:spPr>
          <a:xfrm rot="19574564">
            <a:off x="7204657" y="3682082"/>
            <a:ext cx="533401" cy="314321"/>
          </a:xfrm>
          <a:prstGeom prst="rightArrow">
            <a:avLst>
              <a:gd name="adj1" fmla="val 298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793163" y="4688890"/>
            <a:ext cx="161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System </a:t>
            </a:r>
          </a:p>
          <a:p>
            <a:r>
              <a:rPr lang="en-US" dirty="0"/>
              <a:t>Verification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7512" y="1298357"/>
            <a:ext cx="124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System </a:t>
            </a:r>
          </a:p>
          <a:p>
            <a:r>
              <a:rPr lang="en-US" sz="1600" dirty="0"/>
              <a:t> Validation</a:t>
            </a:r>
          </a:p>
        </p:txBody>
      </p:sp>
      <p:cxnSp>
        <p:nvCxnSpPr>
          <p:cNvPr id="30" name="Straight Arrow Connector 29"/>
          <p:cNvCxnSpPr>
            <a:endCxn id="29" idx="3"/>
          </p:cNvCxnSpPr>
          <p:nvPr/>
        </p:nvCxnSpPr>
        <p:spPr>
          <a:xfrm flipH="1" flipV="1">
            <a:off x="8015287" y="1590745"/>
            <a:ext cx="900115" cy="479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32822" y="4240204"/>
            <a:ext cx="1058778" cy="636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952398" y="1316961"/>
            <a:ext cx="762000" cy="5701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68402" y="1278861"/>
            <a:ext cx="493596" cy="6237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152023" y="4720200"/>
            <a:ext cx="762000" cy="5701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218698" y="4720199"/>
            <a:ext cx="493596" cy="6237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924801" y="4339990"/>
            <a:ext cx="3465871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 flipH="1">
            <a:off x="5255815" y="3581398"/>
            <a:ext cx="1447800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0" y="26302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Definition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6448298" y="4610100"/>
            <a:ext cx="304800" cy="3733800"/>
          </a:xfrm>
          <a:prstGeom prst="downArrow">
            <a:avLst>
              <a:gd name="adj1" fmla="val 25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597150" y="1752600"/>
            <a:ext cx="304800" cy="3733800"/>
          </a:xfrm>
          <a:prstGeom prst="downArrow">
            <a:avLst>
              <a:gd name="adj1" fmla="val 25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60695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" name="Trapezoid 4"/>
          <p:cNvSpPr/>
          <p:nvPr/>
        </p:nvSpPr>
        <p:spPr>
          <a:xfrm rot="10800000">
            <a:off x="5715001" y="4495800"/>
            <a:ext cx="1676399" cy="762000"/>
          </a:xfrm>
          <a:prstGeom prst="trapezoid">
            <a:avLst>
              <a:gd name="adj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7780422" y="2669739"/>
            <a:ext cx="1820778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flipH="1">
            <a:off x="4804654" y="2666999"/>
            <a:ext cx="1447800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 flipH="1">
            <a:off x="4343400" y="1752601"/>
            <a:ext cx="1447800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48201" y="1948933"/>
            <a:ext cx="116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Concept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7768" y="2831068"/>
            <a:ext cx="116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Demands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4801" y="2889156"/>
            <a:ext cx="1464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     Deployment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5749" y="3672929"/>
            <a:ext cx="11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Level</a:t>
            </a:r>
          </a:p>
          <a:p>
            <a:r>
              <a:rPr lang="en-US" dirty="0">
                <a:solidFill>
                  <a:schemeClr val="bg1"/>
                </a:solidFill>
              </a:rPr>
              <a:t>   Design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2634" y="4572001"/>
            <a:ext cx="150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Parts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0" y="228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OSE’s Problem</a:t>
            </a:r>
          </a:p>
        </p:txBody>
      </p:sp>
      <p:sp>
        <p:nvSpPr>
          <p:cNvPr id="2" name="Right Arrow 1"/>
          <p:cNvSpPr/>
          <p:nvPr/>
        </p:nvSpPr>
        <p:spPr>
          <a:xfrm rot="19574564">
            <a:off x="7204657" y="3682082"/>
            <a:ext cx="533401" cy="314321"/>
          </a:xfrm>
          <a:prstGeom prst="rightArrow">
            <a:avLst>
              <a:gd name="adj1" fmla="val 298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ular Arrow 17"/>
          <p:cNvSpPr/>
          <p:nvPr/>
        </p:nvSpPr>
        <p:spPr>
          <a:xfrm rot="1175068" flipH="1">
            <a:off x="6229100" y="1099077"/>
            <a:ext cx="2545746" cy="1404028"/>
          </a:xfrm>
          <a:prstGeom prst="circularArrow">
            <a:avLst>
              <a:gd name="adj1" fmla="val 4417"/>
              <a:gd name="adj2" fmla="val 1142319"/>
              <a:gd name="adj3" fmla="val 19959392"/>
              <a:gd name="adj4" fmla="val 10696106"/>
              <a:gd name="adj5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095002">
            <a:off x="7177960" y="1130062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Prototype V.2.1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71010" y="4611470"/>
            <a:ext cx="282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OSE never reaches a truly tested &amp; validated design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257906"/>
            <a:ext cx="8407953" cy="637149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122052" y="768288"/>
            <a:ext cx="1816546" cy="2148299"/>
            <a:chOff x="10285450" y="682769"/>
            <a:chExt cx="1816546" cy="2148299"/>
          </a:xfrm>
        </p:grpSpPr>
        <p:sp>
          <p:nvSpPr>
            <p:cNvPr id="8" name="Oval 7"/>
            <p:cNvSpPr/>
            <p:nvPr/>
          </p:nvSpPr>
          <p:spPr>
            <a:xfrm>
              <a:off x="10285450" y="682769"/>
              <a:ext cx="1816546" cy="21482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18241" y="1006618"/>
              <a:ext cx="153593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Monitor</a:t>
              </a:r>
              <a:r>
                <a:rPr lang="en-US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your Machine and </a:t>
              </a:r>
              <a:r>
                <a:rPr lang="en-US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Diagnose</a:t>
              </a:r>
              <a:r>
                <a:rPr lang="en-US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problems in the field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2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/>
          <p:cNvSpPr/>
          <p:nvPr/>
        </p:nvSpPr>
        <p:spPr>
          <a:xfrm flipH="1">
            <a:off x="5255815" y="3581398"/>
            <a:ext cx="1447800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0" y="26302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Definition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6448298" y="4610100"/>
            <a:ext cx="304800" cy="3733800"/>
          </a:xfrm>
          <a:prstGeom prst="downArrow">
            <a:avLst>
              <a:gd name="adj1" fmla="val 25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597150" y="1752600"/>
            <a:ext cx="304800" cy="3733800"/>
          </a:xfrm>
          <a:prstGeom prst="downArrow">
            <a:avLst>
              <a:gd name="adj1" fmla="val 25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60695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" name="Trapezoid 4"/>
          <p:cNvSpPr/>
          <p:nvPr/>
        </p:nvSpPr>
        <p:spPr>
          <a:xfrm rot="10800000">
            <a:off x="5715001" y="4495800"/>
            <a:ext cx="1676399" cy="762000"/>
          </a:xfrm>
          <a:prstGeom prst="trapezoid">
            <a:avLst>
              <a:gd name="adj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7780422" y="2669739"/>
            <a:ext cx="1820778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flipH="1">
            <a:off x="4804654" y="2666999"/>
            <a:ext cx="1447800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 flipH="1">
            <a:off x="4343400" y="1752601"/>
            <a:ext cx="1447800" cy="761999"/>
          </a:xfrm>
          <a:prstGeom prst="parallelogram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48201" y="1948933"/>
            <a:ext cx="116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Concept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7768" y="2831068"/>
            <a:ext cx="116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Demands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4801" y="2889156"/>
            <a:ext cx="1464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     Deployment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5749" y="3672929"/>
            <a:ext cx="118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Level</a:t>
            </a:r>
          </a:p>
          <a:p>
            <a:r>
              <a:rPr lang="en-US" dirty="0">
                <a:solidFill>
                  <a:schemeClr val="bg1"/>
                </a:solidFill>
              </a:rPr>
              <a:t>   Design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2634" y="4572001"/>
            <a:ext cx="150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Parts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0" y="228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OSE’s Problem</a:t>
            </a:r>
          </a:p>
        </p:txBody>
      </p:sp>
      <p:sp>
        <p:nvSpPr>
          <p:cNvPr id="2" name="Right Arrow 1"/>
          <p:cNvSpPr/>
          <p:nvPr/>
        </p:nvSpPr>
        <p:spPr>
          <a:xfrm rot="19574564">
            <a:off x="7204657" y="3682082"/>
            <a:ext cx="533401" cy="314321"/>
          </a:xfrm>
          <a:prstGeom prst="rightArrow">
            <a:avLst>
              <a:gd name="adj1" fmla="val 298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793163" y="4688890"/>
            <a:ext cx="161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System </a:t>
            </a:r>
          </a:p>
          <a:p>
            <a:r>
              <a:rPr lang="en-US" dirty="0"/>
              <a:t>Verification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7512" y="1298357"/>
            <a:ext cx="124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System </a:t>
            </a:r>
          </a:p>
          <a:p>
            <a:r>
              <a:rPr lang="en-US" sz="1600" dirty="0"/>
              <a:t> Validation</a:t>
            </a:r>
          </a:p>
        </p:txBody>
      </p:sp>
      <p:cxnSp>
        <p:nvCxnSpPr>
          <p:cNvPr id="30" name="Straight Arrow Connector 29"/>
          <p:cNvCxnSpPr>
            <a:endCxn id="29" idx="3"/>
          </p:cNvCxnSpPr>
          <p:nvPr/>
        </p:nvCxnSpPr>
        <p:spPr>
          <a:xfrm flipH="1" flipV="1">
            <a:off x="8015287" y="1590745"/>
            <a:ext cx="900115" cy="479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932822" y="4240204"/>
            <a:ext cx="1058778" cy="636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952398" y="1316961"/>
            <a:ext cx="762000" cy="5701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68402" y="1278861"/>
            <a:ext cx="493596" cy="6237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152023" y="4720200"/>
            <a:ext cx="762000" cy="5701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218698" y="4720199"/>
            <a:ext cx="493596" cy="6237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793163" y="4327738"/>
            <a:ext cx="1417638" cy="143328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hoe simulation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t="4074" r="7157" b="4423"/>
          <a:stretch/>
        </p:blipFill>
        <p:spPr>
          <a:xfrm>
            <a:off x="1559859" y="1524001"/>
            <a:ext cx="5158428" cy="285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24000" y="228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Solutions: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2656" y="813376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Simulation </a:t>
            </a:r>
            <a:r>
              <a:rPr lang="en-US" sz="2400" dirty="0"/>
              <a:t>and Structural Analysis</a:t>
            </a:r>
          </a:p>
          <a:p>
            <a:pPr marL="457200" indent="-457200">
              <a:buAutoNum type="arabicPeriod" startAt="2"/>
            </a:pPr>
            <a:endParaRPr lang="en-US" sz="2400" dirty="0"/>
          </a:p>
          <a:p>
            <a:r>
              <a:rPr lang="en-US" sz="2400" dirty="0"/>
              <a:t> </a:t>
            </a:r>
          </a:p>
        </p:txBody>
      </p:sp>
      <p:pic>
        <p:nvPicPr>
          <p:cNvPr id="4" name="arcwelder2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13628" t="4075" b="6687"/>
          <a:stretch/>
        </p:blipFill>
        <p:spPr>
          <a:xfrm>
            <a:off x="5257800" y="3650421"/>
            <a:ext cx="5284694" cy="3071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7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4" y="0"/>
            <a:ext cx="8821381" cy="677322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962650" y="4381500"/>
            <a:ext cx="3243505" cy="2391720"/>
            <a:chOff x="5962650" y="4381500"/>
            <a:chExt cx="3243505" cy="239172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858002" y="4791078"/>
              <a:ext cx="671509" cy="1177639"/>
            </a:xfrm>
            <a:prstGeom prst="straightConnector1">
              <a:avLst/>
            </a:prstGeom>
            <a:ln w="349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962650" y="4381500"/>
              <a:ext cx="990600" cy="575725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934443" y="5943866"/>
              <a:ext cx="2271712" cy="829354"/>
              <a:chOff x="6897687" y="5943866"/>
              <a:chExt cx="2271712" cy="82935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897687" y="5943866"/>
                <a:ext cx="2271712" cy="8293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991349" y="6047803"/>
                <a:ext cx="21304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Lots of Prototype Testing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199303" y="3902946"/>
            <a:ext cx="3815639" cy="2791188"/>
            <a:chOff x="2199303" y="3902946"/>
            <a:chExt cx="3815639" cy="2791188"/>
          </a:xfrm>
        </p:grpSpPr>
        <p:sp>
          <p:nvSpPr>
            <p:cNvPr id="28" name="Oval 27"/>
            <p:cNvSpPr/>
            <p:nvPr/>
          </p:nvSpPr>
          <p:spPr>
            <a:xfrm>
              <a:off x="2199303" y="5943866"/>
              <a:ext cx="1788498" cy="750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68756" y="6035377"/>
              <a:ext cx="1649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# of Prototypes Built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709283" y="4791077"/>
              <a:ext cx="1472075" cy="1294902"/>
            </a:xfrm>
            <a:prstGeom prst="straightConnector1">
              <a:avLst/>
            </a:prstGeom>
            <a:ln w="349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024342" y="3902946"/>
              <a:ext cx="990600" cy="1051059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038475" y="2739289"/>
            <a:ext cx="4544527" cy="2217936"/>
            <a:chOff x="3038475" y="2739289"/>
            <a:chExt cx="4544527" cy="2217936"/>
          </a:xfrm>
        </p:grpSpPr>
        <p:sp>
          <p:nvSpPr>
            <p:cNvPr id="9" name="Oval 8"/>
            <p:cNvSpPr/>
            <p:nvPr/>
          </p:nvSpPr>
          <p:spPr>
            <a:xfrm>
              <a:off x="3038475" y="3293045"/>
              <a:ext cx="1965325" cy="1664180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171102" y="2739289"/>
              <a:ext cx="2358409" cy="8206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5102" y="2809642"/>
              <a:ext cx="2247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# of Virtual Model Simulation Iterations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4" idx="3"/>
            </p:cNvCxnSpPr>
            <p:nvPr/>
          </p:nvCxnSpPr>
          <p:spPr>
            <a:xfrm flipH="1">
              <a:off x="4902201" y="3439733"/>
              <a:ext cx="614282" cy="256438"/>
            </a:xfrm>
            <a:prstGeom prst="straightConnector1">
              <a:avLst/>
            </a:prstGeom>
            <a:ln w="349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544738" y="3526580"/>
            <a:ext cx="1716869" cy="2338200"/>
            <a:chOff x="1585131" y="3559910"/>
            <a:chExt cx="1716869" cy="2338200"/>
          </a:xfrm>
        </p:grpSpPr>
        <p:sp>
          <p:nvSpPr>
            <p:cNvPr id="48" name="Oval 47"/>
            <p:cNvSpPr/>
            <p:nvPr/>
          </p:nvSpPr>
          <p:spPr>
            <a:xfrm>
              <a:off x="2268756" y="3559910"/>
              <a:ext cx="1033244" cy="1394095"/>
            </a:xfrm>
            <a:prstGeom prst="ellipse">
              <a:avLst/>
            </a:prstGeom>
            <a:noFill/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1993900" y="4669362"/>
              <a:ext cx="368300" cy="710535"/>
            </a:xfrm>
            <a:prstGeom prst="straightConnector1">
              <a:avLst/>
            </a:prstGeom>
            <a:ln w="349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585131" y="5367921"/>
              <a:ext cx="1185838" cy="5301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59103" y="5454337"/>
              <a:ext cx="1247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Concepts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167800" y="2736069"/>
            <a:ext cx="2361711" cy="823841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331</Words>
  <Application>Microsoft Office PowerPoint</Application>
  <PresentationFormat>Custom</PresentationFormat>
  <Paragraphs>127</Paragraphs>
  <Slides>14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Manhattan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Scotty</dc:creator>
  <cp:lastModifiedBy>scotty</cp:lastModifiedBy>
  <cp:revision>22</cp:revision>
  <dcterms:created xsi:type="dcterms:W3CDTF">2013-08-15T14:27:44Z</dcterms:created>
  <dcterms:modified xsi:type="dcterms:W3CDTF">2013-08-15T17:50:39Z</dcterms:modified>
</cp:coreProperties>
</file>