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3.xml"/><Relationship Id="rId10" Type="http://schemas.openxmlformats.org/officeDocument/2006/relationships/slide" Target="slides/slide5.xml"/><Relationship Id="rId4" Type="http://schemas.openxmlformats.org/officeDocument/2006/relationships/slideMaster" Target="slideMasters/slideMaster1.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 name="Shape 32"/>
        <p:cNvGrpSpPr/>
        <p:nvPr/>
      </p:nvGrpSpPr>
      <p:grpSpPr>
        <a:xfrm>
          <a:off x="0" y="0"/>
          <a:ext cx="0" cy="0"/>
          <a:chOff x="0" y="0"/>
          <a:chExt cx="0" cy="0"/>
        </a:xfrm>
      </p:grpSpPr>
      <p:sp>
        <p:nvSpPr>
          <p:cNvPr id="33" name="Shape 3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 name="Shape 38"/>
        <p:cNvGrpSpPr/>
        <p:nvPr/>
      </p:nvGrpSpPr>
      <p:grpSpPr>
        <a:xfrm>
          <a:off x="0" y="0"/>
          <a:ext cx="0" cy="0"/>
          <a:chOff x="0" y="0"/>
          <a:chExt cx="0" cy="0"/>
        </a:xfrm>
      </p:grpSpPr>
      <p:sp>
        <p:nvSpPr>
          <p:cNvPr id="39" name="Shape 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0" name="Shape 4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 name="Shape 44"/>
        <p:cNvGrpSpPr/>
        <p:nvPr/>
      </p:nvGrpSpPr>
      <p:grpSpPr>
        <a:xfrm>
          <a:off x="0" y="0"/>
          <a:ext cx="0" cy="0"/>
          <a:chOff x="0" y="0"/>
          <a:chExt cx="0" cy="0"/>
        </a:xfrm>
      </p:grpSpPr>
      <p:sp>
        <p:nvSpPr>
          <p:cNvPr id="45" name="Shape 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6" name="Shape 4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idx="1" type="subTitle"/>
          </p:nvPr>
        </p:nvSpPr>
        <p:spPr>
          <a:xfrm>
            <a:off x="685800" y="2840053"/>
            <a:ext cx="7772400" cy="784799"/>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0" name="Shape 10"/>
          <p:cNvSpPr txBox="1"/>
          <p:nvPr>
            <p:ph type="ctrTitle"/>
          </p:nvPr>
        </p:nvSpPr>
        <p:spPr>
          <a:xfrm>
            <a:off x="685800" y="1583342"/>
            <a:ext cx="7772400" cy="1159799"/>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1" name="Shape 1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4692273"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457200" y="4406309"/>
            <a:ext cx="8229600" cy="519599"/>
          </a:xfrm>
          <a:prstGeom prst="rect">
            <a:avLst/>
          </a:prstGeom>
        </p:spPr>
        <p:txBody>
          <a:bodyPr anchorCtr="0" anchor="t" bIns="91425" lIns="91425" rIns="91425" tIns="91425"/>
          <a:lstStyle>
            <a:lvl1pPr algn="ctr">
              <a:spcBef>
                <a:spcPts val="0"/>
              </a:spcBef>
              <a:buClr>
                <a:schemeClr val="dk1"/>
              </a:buClr>
              <a:buSzPct val="100000"/>
              <a:buNone/>
              <a:defRPr sz="1800">
                <a:solidFill>
                  <a:schemeClr val="dk1"/>
                </a:solidFill>
              </a:defRPr>
            </a:lvl1pPr>
          </a:lstStyle>
          <a:p/>
        </p:txBody>
      </p:sp>
      <p:sp>
        <p:nvSpPr>
          <p:cNvPr id="26" name="Shape 26"/>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1"/>
            </a:gs>
            <a:gs pos="30000">
              <a:schemeClr val="lt1"/>
            </a:gs>
            <a:gs pos="100000">
              <a:schemeClr val="lt2"/>
            </a:gs>
          </a:gsLst>
          <a:path path="circle">
            <a:fillToRect b="50%" l="50%" r="50%" t="50%"/>
          </a:path>
          <a:tileRect/>
        </a:gra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40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SzPct val="100000"/>
              <a:defRPr sz="3000"/>
            </a:lvl1pPr>
            <a:lvl2pPr>
              <a:spcBef>
                <a:spcPts val="480"/>
              </a:spcBef>
              <a:buSzPct val="100000"/>
              <a:defRPr sz="2400"/>
            </a:lvl2pPr>
            <a:lvl3pPr>
              <a:spcBef>
                <a:spcPts val="480"/>
              </a:spcBef>
              <a:buSzPct val="100000"/>
              <a:defRPr sz="2400"/>
            </a:lvl3pPr>
            <a:lvl4pPr>
              <a:spcBef>
                <a:spcPts val="360"/>
              </a:spcBef>
              <a:buSzPct val="100000"/>
              <a:defRPr sz="1800"/>
            </a:lvl4pPr>
            <a:lvl5pPr>
              <a:spcBef>
                <a:spcPts val="360"/>
              </a:spcBef>
              <a:buSzPct val="100000"/>
              <a:defRPr sz="1800"/>
            </a:lvl5pPr>
            <a:lvl6pPr>
              <a:spcBef>
                <a:spcPts val="360"/>
              </a:spcBef>
              <a:buSzPct val="100000"/>
              <a:defRPr sz="1800"/>
            </a:lvl6pPr>
            <a:lvl7pPr>
              <a:spcBef>
                <a:spcPts val="360"/>
              </a:spcBef>
              <a:buSzPct val="100000"/>
              <a:defRPr sz="1800"/>
            </a:lvl7pPr>
            <a:lvl8pPr>
              <a:spcBef>
                <a:spcPts val="360"/>
              </a:spcBef>
              <a:buSzPct val="100000"/>
              <a:defRPr sz="1800"/>
            </a:lvl8pPr>
            <a:lvl9pPr>
              <a:spcBef>
                <a:spcPts val="360"/>
              </a:spcBef>
              <a:buSzPct val="100000"/>
              <a:defRPr sz="1800"/>
            </a:lvl9pPr>
          </a:lstStyle>
          <a:p/>
        </p:txBody>
      </p:sp>
      <p:sp>
        <p:nvSpPr>
          <p:cNvPr id="7" name="Shape 7"/>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3" Type="http://schemas.openxmlformats.org/officeDocument/2006/relationships/hyperlink" Target="http://www.collective-evolution.com/2014/11/26/sweden-runs-out-of-garbage-only-1-ends-up-in-landfill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x="0" y="0"/>
          <a:ext cx="0" cy="0"/>
          <a:chOff x="0" y="0"/>
          <a:chExt cx="0" cy="0"/>
        </a:xfrm>
      </p:grpSpPr>
      <p:sp>
        <p:nvSpPr>
          <p:cNvPr id="30" name="Shape 30"/>
          <p:cNvSpPr txBox="1"/>
          <p:nvPr>
            <p:ph type="ctrTitle"/>
          </p:nvPr>
        </p:nvSpPr>
        <p:spPr>
          <a:xfrm>
            <a:off x="778175" y="1439667"/>
            <a:ext cx="7772400" cy="1159799"/>
          </a:xfrm>
          <a:prstGeom prst="rect">
            <a:avLst/>
          </a:prstGeom>
        </p:spPr>
        <p:txBody>
          <a:bodyPr anchorCtr="0" anchor="b" bIns="91425" lIns="91425" rIns="91425" tIns="91425">
            <a:noAutofit/>
          </a:bodyPr>
          <a:lstStyle/>
          <a:p>
            <a:pPr lvl="0" rtl="0" algn="ctr">
              <a:lnSpc>
                <a:spcPct val="138000"/>
              </a:lnSpc>
              <a:spcBef>
                <a:spcPts val="0"/>
              </a:spcBef>
              <a:buClr>
                <a:schemeClr val="dk1"/>
              </a:buClr>
              <a:buFont typeface="Arial"/>
              <a:buNone/>
            </a:pPr>
            <a:r>
              <a:t/>
            </a:r>
            <a:endParaRPr b="0" sz="2100">
              <a:solidFill>
                <a:schemeClr val="dk1"/>
              </a:solidFill>
            </a:endParaRPr>
          </a:p>
          <a:p>
            <a:pPr rtl="0">
              <a:spcBef>
                <a:spcPts val="0"/>
              </a:spcBef>
              <a:buNone/>
            </a:pPr>
            <a:r>
              <a:rPr lang="en"/>
              <a:t>BioFuel SynGas Marketing and Operation Strategies</a:t>
            </a:r>
          </a:p>
          <a:p>
            <a:pPr>
              <a:spcBef>
                <a:spcPts val="0"/>
              </a:spcBef>
              <a:buNone/>
            </a:pPr>
            <a:r>
              <a:t/>
            </a:r>
            <a:endParaRPr/>
          </a:p>
        </p:txBody>
      </p:sp>
      <p:sp>
        <p:nvSpPr>
          <p:cNvPr id="31" name="Shape 31"/>
          <p:cNvSpPr txBox="1"/>
          <p:nvPr>
            <p:ph idx="1" type="subTitle"/>
          </p:nvPr>
        </p:nvSpPr>
        <p:spPr>
          <a:xfrm>
            <a:off x="685800" y="2840053"/>
            <a:ext cx="7772400" cy="784799"/>
          </a:xfrm>
          <a:prstGeom prst="rect">
            <a:avLst/>
          </a:prstGeom>
        </p:spPr>
        <p:txBody>
          <a:bodyPr anchorCtr="0" anchor="t" bIns="91425" lIns="91425" rIns="91425" tIns="91425">
            <a:noAutofit/>
          </a:bodyPr>
          <a:lstStyle/>
          <a:p>
            <a:pPr lvl="0" rtl="0" algn="l">
              <a:spcBef>
                <a:spcPts val="0"/>
              </a:spcBef>
              <a:buNone/>
            </a:pPr>
            <a:r>
              <a:t/>
            </a: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x="0" y="0"/>
          <a:ext cx="0" cy="0"/>
          <a:chOff x="0" y="0"/>
          <a:chExt cx="0" cy="0"/>
        </a:xfrm>
      </p:grpSpPr>
      <p:sp>
        <p:nvSpPr>
          <p:cNvPr id="36" name="Shape 3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Introduction:</a:t>
            </a:r>
          </a:p>
        </p:txBody>
      </p:sp>
      <p:sp>
        <p:nvSpPr>
          <p:cNvPr id="37" name="Shape 37"/>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42900" lvl="1" marL="914400" rtl="0">
              <a:lnSpc>
                <a:spcPct val="138000"/>
              </a:lnSpc>
              <a:spcBef>
                <a:spcPts val="0"/>
              </a:spcBef>
              <a:buClr>
                <a:schemeClr val="dk1"/>
              </a:buClr>
              <a:buSzPct val="100000"/>
              <a:buFont typeface="Arial"/>
              <a:buAutoNum type="alphaLcPeriod"/>
            </a:pPr>
            <a:r>
              <a:rPr lang="en" sz="1800">
                <a:solidFill>
                  <a:schemeClr val="dk1"/>
                </a:solidFill>
                <a:latin typeface="Trebuchet MS"/>
                <a:ea typeface="Trebuchet MS"/>
                <a:cs typeface="Trebuchet MS"/>
                <a:sym typeface="Trebuchet MS"/>
              </a:rPr>
              <a:t>Identifying and obtaining the main feed stocks for SynGas / BioFuel production is the primary goal.  This will depend on where you reside and the biofuel stocks that are available.   Some of these feed stocks, will be everywhere. Such as high sugar / carb wastes as soft drinks, beer and garbage..</a:t>
            </a:r>
          </a:p>
          <a:p>
            <a:pPr indent="-342900" lvl="1" marL="914400" rtl="0">
              <a:lnSpc>
                <a:spcPct val="138000"/>
              </a:lnSpc>
              <a:spcBef>
                <a:spcPts val="0"/>
              </a:spcBef>
              <a:buClr>
                <a:schemeClr val="dk1"/>
              </a:buClr>
              <a:buSzPct val="100000"/>
              <a:buFont typeface="Arial"/>
              <a:buAutoNum type="alphaLcPeriod"/>
            </a:pPr>
            <a:r>
              <a:rPr lang="en" sz="1800">
                <a:solidFill>
                  <a:schemeClr val="dk1"/>
                </a:solidFill>
                <a:latin typeface="Trebuchet MS"/>
                <a:ea typeface="Trebuchet MS"/>
                <a:cs typeface="Trebuchet MS"/>
                <a:sym typeface="Trebuchet MS"/>
              </a:rPr>
              <a:t>The logistics of getting to the feed stock is next.  Will you have to spend more BTU’s to obtain enough feedstock for your process?  Is a determining factor.  </a:t>
            </a:r>
          </a:p>
          <a:p>
            <a:pPr indent="-342900" lvl="1" marL="914400" rtl="0">
              <a:lnSpc>
                <a:spcPct val="115000"/>
              </a:lnSpc>
              <a:spcBef>
                <a:spcPts val="0"/>
              </a:spcBef>
              <a:buClr>
                <a:schemeClr val="dk1"/>
              </a:buClr>
              <a:buSzPct val="100000"/>
              <a:buFont typeface="Arial"/>
              <a:buAutoNum type="alphaLcPeriod"/>
            </a:pPr>
            <a:r>
              <a:rPr lang="en" sz="1800">
                <a:solidFill>
                  <a:schemeClr val="dk1"/>
                </a:solidFill>
                <a:latin typeface="Trebuchet MS"/>
                <a:ea typeface="Trebuchet MS"/>
                <a:cs typeface="Trebuchet MS"/>
                <a:sym typeface="Trebuchet MS"/>
              </a:rPr>
              <a:t>What is the best method of paying for said feedstocks?  The goal of this presentation is to present suggestions that will answer these questions. </a:t>
            </a:r>
          </a:p>
          <a:p>
            <a:pPr>
              <a:spcBef>
                <a:spcPts val="0"/>
              </a:spcBef>
              <a:buNone/>
            </a:pPr>
            <a:r>
              <a:t/>
            </a:r>
            <a:endParaRPr sz="2100">
              <a:solidFill>
                <a:schemeClr val="dk1"/>
              </a:solidFill>
              <a:latin typeface="Trebuchet MS"/>
              <a:ea typeface="Trebuchet MS"/>
              <a:cs typeface="Trebuchet MS"/>
              <a:sym typeface="Trebuchet MS"/>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x="0" y="0"/>
          <a:ext cx="0" cy="0"/>
          <a:chOff x="0" y="0"/>
          <a:chExt cx="0" cy="0"/>
        </a:xfrm>
      </p:grpSpPr>
      <p:sp>
        <p:nvSpPr>
          <p:cNvPr id="42" name="Shape 4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BioFuel FeedStock Sources</a:t>
            </a:r>
          </a:p>
        </p:txBody>
      </p:sp>
      <p:sp>
        <p:nvSpPr>
          <p:cNvPr id="43" name="Shape 43"/>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42900" lvl="0" marL="457200" rtl="0">
              <a:spcBef>
                <a:spcPts val="0"/>
              </a:spcBef>
              <a:buClr>
                <a:srgbClr val="000000"/>
              </a:buClr>
              <a:buSzPct val="100000"/>
              <a:buFont typeface="Arial"/>
              <a:buAutoNum type="arabicPeriod"/>
            </a:pPr>
            <a:r>
              <a:rPr lang="en" sz="1800"/>
              <a:t>BioFuel Feedstocks vary greatly depending on your location.   In the Desert SW there are large amounts of:</a:t>
            </a:r>
          </a:p>
          <a:p>
            <a:pPr indent="-342900" lvl="1" marL="914400" rtl="0">
              <a:spcBef>
                <a:spcPts val="0"/>
              </a:spcBef>
              <a:buClr>
                <a:srgbClr val="000000"/>
              </a:buClr>
              <a:buSzPct val="100000"/>
              <a:buFont typeface="Arial"/>
              <a:buAutoNum type="alphaLcPeriod"/>
            </a:pPr>
            <a:r>
              <a:rPr lang="en" sz="1800"/>
              <a:t>Dried cow, chicken and horse manure.</a:t>
            </a:r>
          </a:p>
          <a:p>
            <a:pPr indent="-342900" lvl="1" marL="914400" rtl="0">
              <a:spcBef>
                <a:spcPts val="0"/>
              </a:spcBef>
              <a:buClr>
                <a:srgbClr val="000000"/>
              </a:buClr>
              <a:buSzPct val="100000"/>
              <a:buFont typeface="Arial"/>
              <a:buAutoNum type="alphaLcPeriod"/>
            </a:pPr>
            <a:r>
              <a:rPr lang="en" sz="1800"/>
              <a:t>Pine bark beetle damaged pine (Northern part of the State)</a:t>
            </a:r>
          </a:p>
          <a:p>
            <a:pPr indent="-342900" lvl="1" marL="914400" rtl="0">
              <a:spcBef>
                <a:spcPts val="0"/>
              </a:spcBef>
              <a:buClr>
                <a:srgbClr val="000000"/>
              </a:buClr>
              <a:buSzPct val="100000"/>
              <a:buFont typeface="Arial"/>
              <a:buAutoNum type="alphaLcPeriod"/>
            </a:pPr>
            <a:r>
              <a:rPr lang="en" sz="1800"/>
              <a:t>Farm wastes, lettuce (low BTU), corn, soybean, damaged fruit, etc.</a:t>
            </a:r>
          </a:p>
          <a:p>
            <a:pPr indent="-342900" lvl="1" marL="914400" rtl="0">
              <a:spcBef>
                <a:spcPts val="0"/>
              </a:spcBef>
              <a:buClr>
                <a:srgbClr val="000000"/>
              </a:buClr>
              <a:buSzPct val="100000"/>
              <a:buFont typeface="Arial"/>
              <a:buAutoNum type="alphaLcPeriod"/>
            </a:pPr>
            <a:r>
              <a:rPr lang="en" sz="1800"/>
              <a:t>Municipal Waste Streams.. </a:t>
            </a:r>
          </a:p>
          <a:p>
            <a:pPr indent="-342900" lvl="3" marL="1828800" rtl="0">
              <a:spcBef>
                <a:spcPts val="0"/>
              </a:spcBef>
              <a:buClr>
                <a:srgbClr val="000000"/>
              </a:buClr>
              <a:buSzPct val="60000"/>
              <a:buFont typeface="Arial"/>
              <a:buAutoNum type="arabicPeriod"/>
            </a:pPr>
            <a:r>
              <a:rPr lang="en"/>
              <a:t>Waste Paper</a:t>
            </a:r>
          </a:p>
          <a:p>
            <a:pPr indent="-342900" lvl="3" marL="1828800" rtl="0">
              <a:spcBef>
                <a:spcPts val="0"/>
              </a:spcBef>
              <a:buClr>
                <a:srgbClr val="000000"/>
              </a:buClr>
              <a:buSzPct val="60000"/>
              <a:buFont typeface="Arial"/>
              <a:buAutoNum type="arabicPeriod"/>
            </a:pPr>
            <a:r>
              <a:rPr lang="en"/>
              <a:t>Yard Waste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x="0" y="0"/>
          <a:ext cx="0" cy="0"/>
          <a:chOff x="0" y="0"/>
          <a:chExt cx="0" cy="0"/>
        </a:xfrm>
      </p:grpSpPr>
      <p:sp>
        <p:nvSpPr>
          <p:cNvPr id="48" name="Shape 4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Best Practices </a:t>
            </a:r>
          </a:p>
        </p:txBody>
      </p:sp>
      <p:sp>
        <p:nvSpPr>
          <p:cNvPr id="49" name="Shape 49"/>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342900" lvl="0" marL="457200" rtl="0">
              <a:spcBef>
                <a:spcPts val="0"/>
              </a:spcBef>
              <a:buClr>
                <a:srgbClr val="000000"/>
              </a:buClr>
              <a:buSzPct val="100000"/>
              <a:buFont typeface="Arial"/>
              <a:buAutoNum type="arabicPeriod"/>
            </a:pPr>
            <a:r>
              <a:rPr lang="en" sz="1800"/>
              <a:t>It is more efficient (BTU) to bring a mobile refinery to the feed stock. Than have the feedstock brought to the refinery.</a:t>
            </a:r>
          </a:p>
          <a:p>
            <a:pPr indent="-342900" lvl="0" marL="457200" rtl="0">
              <a:spcBef>
                <a:spcPts val="0"/>
              </a:spcBef>
              <a:buClr>
                <a:srgbClr val="000000"/>
              </a:buClr>
              <a:buSzPct val="100000"/>
              <a:buFont typeface="Arial"/>
              <a:buAutoNum type="arabicPeriod"/>
            </a:pPr>
            <a:r>
              <a:rPr lang="en" sz="1800"/>
              <a:t>Mobile trailer based modular bio-fuel refining equipment should be delivered to each site. Where batch fuel operations would be conducted until the raw feedstock supply has been processed.</a:t>
            </a:r>
          </a:p>
          <a:p>
            <a:pPr indent="-342900" lvl="0" marL="457200" rtl="0">
              <a:spcBef>
                <a:spcPts val="0"/>
              </a:spcBef>
              <a:buClr>
                <a:srgbClr val="000000"/>
              </a:buClr>
              <a:buSzPct val="100000"/>
              <a:buFont typeface="Arial"/>
              <a:buAutoNum type="arabicPeriod"/>
            </a:pPr>
            <a:r>
              <a:rPr lang="en" sz="1800"/>
              <a:t>LifeTrac tractor / front end loader and forklift attachments should be on site. </a:t>
            </a:r>
          </a:p>
          <a:p>
            <a:pPr indent="-342900" lvl="0" marL="457200" rtl="0">
              <a:spcBef>
                <a:spcPts val="0"/>
              </a:spcBef>
              <a:buClr>
                <a:srgbClr val="000000"/>
              </a:buClr>
              <a:buSzPct val="100000"/>
              <a:buFont typeface="Arial"/>
              <a:buAutoNum type="arabicPeriod"/>
            </a:pPr>
            <a:r>
              <a:rPr lang="en" sz="1800"/>
              <a:t>Refining operations should take place in zone agricultural sites.  Farms typically have less regulations governing their production activities.</a:t>
            </a:r>
          </a:p>
          <a:p>
            <a:pPr indent="-342900" lvl="0" marL="457200" rtl="0">
              <a:spcBef>
                <a:spcPts val="0"/>
              </a:spcBef>
              <a:buClr>
                <a:srgbClr val="000000"/>
              </a:buClr>
              <a:buSzPct val="100000"/>
              <a:buFont typeface="Arial"/>
              <a:buAutoNum type="arabicPeriod"/>
            </a:pPr>
            <a:r>
              <a:rPr lang="en" sz="1800"/>
              <a:t>DAS will log the amount of net synfuel produced. </a:t>
            </a:r>
          </a:p>
          <a:p>
            <a:pPr indent="-342900" lvl="0" marL="457200" rtl="0">
              <a:spcBef>
                <a:spcPts val="0"/>
              </a:spcBef>
              <a:buClr>
                <a:srgbClr val="000000"/>
              </a:buClr>
              <a:buSzPct val="100000"/>
              <a:buFont typeface="Arial"/>
              <a:buAutoNum type="arabicPeriod"/>
            </a:pPr>
            <a:r>
              <a:rPr lang="en" sz="1800"/>
              <a:t>Upon completion of the process.  </a:t>
            </a:r>
            <a:r>
              <a:rPr i="1" lang="en" sz="1800"/>
              <a:t>The refiner and the supplier split the net  fuel. No cash is transacted. Liquid fuel is a highly sought commodity.</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Best Practices Cont’d</a:t>
            </a:r>
          </a:p>
        </p:txBody>
      </p:sp>
      <p:sp>
        <p:nvSpPr>
          <p:cNvPr id="55" name="Shape 55"/>
          <p:cNvSpPr txBox="1"/>
          <p:nvPr>
            <p:ph idx="1" type="body"/>
          </p:nvPr>
        </p:nvSpPr>
        <p:spPr>
          <a:xfrm>
            <a:off x="457200" y="1200150"/>
            <a:ext cx="8229600" cy="3943499"/>
          </a:xfrm>
          <a:prstGeom prst="rect">
            <a:avLst/>
          </a:prstGeom>
        </p:spPr>
        <p:txBody>
          <a:bodyPr anchorCtr="0" anchor="t" bIns="91425" lIns="91425" rIns="91425" tIns="91425">
            <a:noAutofit/>
          </a:bodyPr>
          <a:lstStyle/>
          <a:p>
            <a:pPr rtl="0">
              <a:spcBef>
                <a:spcPts val="0"/>
              </a:spcBef>
              <a:buNone/>
            </a:pPr>
            <a:r>
              <a:rPr lang="en" sz="1800"/>
              <a:t>7.  Each refining engagement should offer a class on the equipment and processes for an added income stream.</a:t>
            </a:r>
          </a:p>
          <a:p>
            <a:pPr rtl="0">
              <a:spcBef>
                <a:spcPts val="0"/>
              </a:spcBef>
              <a:buNone/>
            </a:pPr>
            <a:r>
              <a:rPr lang="en" sz="1800"/>
              <a:t>8.   Finally, offer a price breaks upon receiving </a:t>
            </a:r>
            <a:r>
              <a:rPr lang="en" sz="1800">
                <a:solidFill>
                  <a:schemeClr val="dk1"/>
                </a:solidFill>
              </a:rPr>
              <a:t> raw feedstock </a:t>
            </a:r>
            <a:r>
              <a:rPr lang="en" sz="1800"/>
              <a:t>referrals.</a:t>
            </a:r>
          </a:p>
          <a:p>
            <a:pPr rtl="0">
              <a:spcBef>
                <a:spcPts val="0"/>
              </a:spcBef>
              <a:buNone/>
            </a:pPr>
            <a:r>
              <a:t/>
            </a:r>
            <a:endParaRPr sz="1800"/>
          </a:p>
          <a:p>
            <a:pPr rtl="0">
              <a:spcBef>
                <a:spcPts val="0"/>
              </a:spcBef>
              <a:buNone/>
            </a:pPr>
            <a:r>
              <a:rPr lang="en" sz="1800"/>
              <a:t>Proposed Future Goals</a:t>
            </a:r>
          </a:p>
          <a:p>
            <a:pPr indent="-342900" lvl="0" marL="457200" rtl="0">
              <a:spcBef>
                <a:spcPts val="0"/>
              </a:spcBef>
              <a:buClr>
                <a:srgbClr val="000000"/>
              </a:buClr>
              <a:buSzPct val="100000"/>
              <a:buFont typeface="Arial"/>
              <a:buAutoNum type="alphaLcPeriod"/>
            </a:pPr>
            <a:r>
              <a:rPr lang="en" sz="1800"/>
              <a:t>Refining syngas / biofuel should include mining of landfills.  In the West materials in landfills don’t rot.  So, paper, wood, metals need to be sorted and recycled.  </a:t>
            </a:r>
          </a:p>
          <a:p>
            <a:pPr indent="-342900" lvl="0" marL="457200">
              <a:spcBef>
                <a:spcPts val="0"/>
              </a:spcBef>
              <a:buClr>
                <a:srgbClr val="000000"/>
              </a:buClr>
              <a:buSzPct val="100000"/>
              <a:buFont typeface="Arial"/>
              <a:buAutoNum type="alphaLcPeriod"/>
            </a:pPr>
            <a:r>
              <a:rPr lang="en" sz="1800"/>
              <a:t>The Swedes have done amazing things with their Waste to Energy Program. </a:t>
            </a:r>
            <a:r>
              <a:rPr lang="en" sz="1800" u="sng">
                <a:solidFill>
                  <a:schemeClr val="hlink"/>
                </a:solidFill>
                <a:hlinkClick r:id="rId3"/>
              </a:rPr>
              <a:t>http://www.collective-evolution.com/2014/11/26/sweden-runs-out-of-garbage-only-1-ends-up-in-landfills/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