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91" r:id="rId5"/>
    <p:sldId id="292" r:id="rId6"/>
    <p:sldId id="274" r:id="rId7"/>
    <p:sldId id="300" r:id="rId8"/>
    <p:sldId id="275" r:id="rId9"/>
    <p:sldId id="279" r:id="rId10"/>
    <p:sldId id="280" r:id="rId11"/>
    <p:sldId id="281" r:id="rId12"/>
    <p:sldId id="277" r:id="rId13"/>
    <p:sldId id="260" r:id="rId14"/>
    <p:sldId id="261" r:id="rId15"/>
    <p:sldId id="285" r:id="rId16"/>
    <p:sldId id="299" r:id="rId17"/>
    <p:sldId id="278" r:id="rId18"/>
    <p:sldId id="293" r:id="rId19"/>
    <p:sldId id="294" r:id="rId20"/>
    <p:sldId id="295" r:id="rId21"/>
    <p:sldId id="296" r:id="rId22"/>
    <p:sldId id="297" r:id="rId23"/>
    <p:sldId id="288" r:id="rId24"/>
    <p:sldId id="263" r:id="rId25"/>
    <p:sldId id="298" r:id="rId26"/>
    <p:sldId id="270" r:id="rId27"/>
    <p:sldId id="271" r:id="rId28"/>
    <p:sldId id="289" r:id="rId29"/>
    <p:sldId id="273" r:id="rId30"/>
    <p:sldId id="29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57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60C80F7-AF6E-4E9C-8B5C-C190DA716632}" type="datetimeFigureOut">
              <a:rPr lang="en-US" smtClean="0"/>
              <a:pPr/>
              <a:t>7/7/2012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6E7932A-8ECF-48AC-8D33-9246AFE1A5F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0C80F7-AF6E-4E9C-8B5C-C190DA716632}" type="datetimeFigureOut">
              <a:rPr lang="en-US" smtClean="0"/>
              <a:pPr/>
              <a:t>7/7/2012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0C80F7-AF6E-4E9C-8B5C-C190DA716632}" type="datetimeFigureOut">
              <a:rPr lang="en-US" smtClean="0"/>
              <a:pPr/>
              <a:t>7/7/2012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0C80F7-AF6E-4E9C-8B5C-C190DA716632}" type="datetimeFigureOut">
              <a:rPr lang="en-US" smtClean="0"/>
              <a:pPr/>
              <a:t>7/7/2012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0C80F7-AF6E-4E9C-8B5C-C190DA716632}" type="datetimeFigureOut">
              <a:rPr lang="en-US" smtClean="0"/>
              <a:pPr/>
              <a:t>7/7/2012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7932A-8ECF-48AC-8D33-9246AFE1A5F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0C80F7-AF6E-4E9C-8B5C-C190DA716632}" type="datetimeFigureOut">
              <a:rPr lang="en-US" smtClean="0"/>
              <a:pPr/>
              <a:t>7/7/2012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60C80F7-AF6E-4E9C-8B5C-C190DA716632}" type="datetimeFigureOut">
              <a:rPr lang="en-US" smtClean="0"/>
              <a:pPr/>
              <a:t>7/7/2012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0C80F7-AF6E-4E9C-8B5C-C190DA716632}" type="datetimeFigureOut">
              <a:rPr lang="en-US" smtClean="0"/>
              <a:pPr/>
              <a:t>7/7/2012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C80F7-AF6E-4E9C-8B5C-C190DA716632}" type="datetimeFigureOut">
              <a:rPr lang="en-US" smtClean="0"/>
              <a:pPr/>
              <a:t>7/7/2012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0C80F7-AF6E-4E9C-8B5C-C190DA716632}" type="datetimeFigureOut">
              <a:rPr lang="en-US" smtClean="0"/>
              <a:pPr/>
              <a:t>7/7/2012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7932A-8ECF-48AC-8D33-9246AFE1A5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0C80F7-AF6E-4E9C-8B5C-C190DA716632}" type="datetimeFigureOut">
              <a:rPr lang="en-US" smtClean="0"/>
              <a:pPr/>
              <a:t>7/7/2012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6E7932A-8ECF-48AC-8D33-9246AFE1A5F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60C80F7-AF6E-4E9C-8B5C-C190DA716632}" type="datetimeFigureOut">
              <a:rPr lang="en-US" smtClean="0"/>
              <a:pPr/>
              <a:t>7/7/2012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6E7932A-8ECF-48AC-8D33-9246AFE1A5F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urbanspoon.com/r/13/1533919/restaurant/Park-Cities/Dive-Coastal-Cuisine-Dallas" TargetMode="External"/><Relationship Id="rId13" Type="http://schemas.openxmlformats.org/officeDocument/2006/relationships/hyperlink" Target="http://www.urbanspoon.com/r/13/1519546/restaurant/Oak-Lawn-Uptown/Yumilicious-Dallas" TargetMode="External"/><Relationship Id="rId18" Type="http://schemas.openxmlformats.org/officeDocument/2006/relationships/hyperlink" Target="http://www.urbanspoon.com/r/13/1544466/restaurant/Patina-Green-Home-Market-McKinney" TargetMode="External"/><Relationship Id="rId26" Type="http://schemas.openxmlformats.org/officeDocument/2006/relationships/hyperlink" Target="http://www.urbanspoon.com/r/13/1547242/restaurant/Texas-Harvest-Pie-Company-Keller" TargetMode="External"/><Relationship Id="rId3" Type="http://schemas.openxmlformats.org/officeDocument/2006/relationships/hyperlink" Target="http://www.urbanspoon.com/r/13/1471807/restaurant/East-Dallas-Lakewood/Good-2-Go-Taco-Dallas" TargetMode="External"/><Relationship Id="rId21" Type="http://schemas.openxmlformats.org/officeDocument/2006/relationships/hyperlink" Target="http://www.urbanspoon.com/r/13/1477297/restaurant/Smoothie-Factory-of-Coppell-Coppell" TargetMode="External"/><Relationship Id="rId7" Type="http://schemas.openxmlformats.org/officeDocument/2006/relationships/hyperlink" Target="http://www.urbanspoon.com/r/13/1462300/restaurant/Yumilicious-Allen" TargetMode="External"/><Relationship Id="rId12" Type="http://schemas.openxmlformats.org/officeDocument/2006/relationships/hyperlink" Target="http://www.urbanspoon.com/r/13/164668/restaurant/Hulen-Mall-Cityview/Jasons-Deli-Fort-Worth" TargetMode="External"/><Relationship Id="rId17" Type="http://schemas.openxmlformats.org/officeDocument/2006/relationships/hyperlink" Target="http://www.urbanspoon.com/r/13/1522715/restaurant/Oak-Lawn-Uptown/Sfuzzi-Uptown-Dallas" TargetMode="External"/><Relationship Id="rId25" Type="http://schemas.openxmlformats.org/officeDocument/2006/relationships/hyperlink" Target="http://www.urbanspoon.com/r/13/1595128/restaurant/East-Dallas-Lakewood/Wholesome-Foods-Bakery-Dallas" TargetMode="External"/><Relationship Id="rId2" Type="http://schemas.openxmlformats.org/officeDocument/2006/relationships/hyperlink" Target="http://www.urbanspoon.com/r/13/168968/restaurant/Fairmount-Hospital-District/Spiral-Diner-and-Bakery-Fort-Worth" TargetMode="External"/><Relationship Id="rId16" Type="http://schemas.openxmlformats.org/officeDocument/2006/relationships/hyperlink" Target="http://www.urbanspoon.com/r/13/1522427/restaurant/Yumilicious-Plano" TargetMode="External"/><Relationship Id="rId20" Type="http://schemas.openxmlformats.org/officeDocument/2006/relationships/hyperlink" Target="http://www.urbanspoon.com/r/13/1652494/restaurant/Bs-Texican-Midlothian" TargetMode="External"/><Relationship Id="rId29" Type="http://schemas.openxmlformats.org/officeDocument/2006/relationships/hyperlink" Target="http://www.urbanspoon.com/r/13/1543408/restaurant/Haltom-City/Beach-Street-Market-Fort-Worth" TargetMode="External"/><Relationship Id="rId1" Type="http://schemas.openxmlformats.org/officeDocument/2006/relationships/slideLayout" Target="../slideLayouts/slideLayout2.xml"/><Relationship Id="rId6" Type="http://schemas.openxmlformats.org/officeDocument/2006/relationships/hyperlink" Target="http://www.urbanspoon.com/r/13/1435113/restaurant/Potager-Arlington" TargetMode="External"/><Relationship Id="rId11" Type="http://schemas.openxmlformats.org/officeDocument/2006/relationships/hyperlink" Target="http://www.urbanspoon.com/r/13/1423533/restaurant/Park-Cities/Southpaws-Organic-Cafe-Dallas" TargetMode="External"/><Relationship Id="rId24" Type="http://schemas.openxmlformats.org/officeDocument/2006/relationships/hyperlink" Target="http://www.urbanspoon.com/r/13/1649468/restaurant/Tumbleweed-Tea-Room-Justin" TargetMode="External"/><Relationship Id="rId32" Type="http://schemas.openxmlformats.org/officeDocument/2006/relationships/hyperlink" Target="http://www.urbanspoon.com/r/13/1586531/restaurant/Fairmount-Hospital-District/Avoca-Coffee-Fort-Worth" TargetMode="External"/><Relationship Id="rId5" Type="http://schemas.openxmlformats.org/officeDocument/2006/relationships/hyperlink" Target="http://www.urbanspoon.com/r/13/165077/restaurant/Oak-Lawn-Uptown/Kozy-Kitchen-Dallas" TargetMode="External"/><Relationship Id="rId15" Type="http://schemas.openxmlformats.org/officeDocument/2006/relationships/hyperlink" Target="http://www.urbanspoon.com/r/13/1593396/restaurant/East-Dallas-Lakewood/Company-Cafe-Dallas" TargetMode="External"/><Relationship Id="rId23" Type="http://schemas.openxmlformats.org/officeDocument/2006/relationships/hyperlink" Target="http://www.urbanspoon.com/r/13/161016/restaurant/Bread-Haus-Grapevine" TargetMode="External"/><Relationship Id="rId28" Type="http://schemas.openxmlformats.org/officeDocument/2006/relationships/hyperlink" Target="http://www.urbanspoon.com/r/13/1655562/restaurant/Irving/Coppell-Bahama-Beach-Club-Coppell" TargetMode="External"/><Relationship Id="rId10" Type="http://schemas.openxmlformats.org/officeDocument/2006/relationships/hyperlink" Target="http://www.urbanspoon.com/r/13/393759/restaurant/Oak-Lawn-Uptown/Villa-O-Dallas" TargetMode="External"/><Relationship Id="rId19" Type="http://schemas.openxmlformats.org/officeDocument/2006/relationships/hyperlink" Target="http://www.urbanspoon.com/r/13/1624321/restaurant/The-Life-House-Rockwall" TargetMode="External"/><Relationship Id="rId31" Type="http://schemas.openxmlformats.org/officeDocument/2006/relationships/hyperlink" Target="http://www.urbanspoon.com/r/13/1543721/restaurant/One2One-Restaurant-and-Bar-Frisco" TargetMode="External"/><Relationship Id="rId4" Type="http://schemas.openxmlformats.org/officeDocument/2006/relationships/hyperlink" Target="http://www.urbanspoon.com/r/13/1437193/restaurant/Restaurant-AVA-Rockwall" TargetMode="External"/><Relationship Id="rId9" Type="http://schemas.openxmlformats.org/officeDocument/2006/relationships/hyperlink" Target="http://www.urbanspoon.com/r/13/1586143/restaurant/Oak-Lawn-Uptown/Buzzbrews-Kitchen-Dallas" TargetMode="External"/><Relationship Id="rId14" Type="http://schemas.openxmlformats.org/officeDocument/2006/relationships/hyperlink" Target="http://www.urbanspoon.com/r/13/162129/restaurant/Classic-Cafe-at-Roanoke-Roanoke" TargetMode="External"/><Relationship Id="rId22" Type="http://schemas.openxmlformats.org/officeDocument/2006/relationships/hyperlink" Target="http://www.urbanspoon.com/r/13/1630006/restaurant/Oak-Lawn-Uptown/Southpaws-Organic-Grill-Dallas" TargetMode="External"/><Relationship Id="rId27" Type="http://schemas.openxmlformats.org/officeDocument/2006/relationships/hyperlink" Target="http://www.urbanspoon.com/r/13/1675473/restaurant/Oak-Lawn-Uptown/Company-Cafe-Dallas" TargetMode="External"/><Relationship Id="rId30" Type="http://schemas.openxmlformats.org/officeDocument/2006/relationships/hyperlink" Target="http://www.urbanspoon.com/r/13/1627609/restaurant/North-Dallas/Zio-Cecio-Cucina-Italiana-Dalla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rodale.com/organic-manifesto-0" TargetMode="External"/><Relationship Id="rId2" Type="http://schemas.openxmlformats.org/officeDocument/2006/relationships/hyperlink" Target="http://www.factsforhealthcare.com/pressroom/NPR_report_OrganicFoods.pdf"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www.rodale.com/roundup"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ams.usda.gov/AMSv1.0/ams.fetchTemplateData.do?template=TemplateQ&amp;navID=OrganicCostShareProgramNOPNationalOrganicProgramHome&amp;rightNav1=OrganicCostShareProgramNOPNationalOrganicProgramHome&amp;topNav=&amp;leftNav=&amp;page=NOPCostSharing&amp;resultType=&amp;acct=nopgeninfo" TargetMode="External"/><Relationship Id="rId13" Type="http://schemas.openxmlformats.org/officeDocument/2006/relationships/hyperlink" Target="http://www.ers.usda.gov/features/organic/organicfarming.htm" TargetMode="External"/><Relationship Id="rId3" Type="http://schemas.openxmlformats.org/officeDocument/2006/relationships/image" Target="../media/image34.png"/><Relationship Id="rId7" Type="http://schemas.openxmlformats.org/officeDocument/2006/relationships/hyperlink" Target="http://www.ams.usda.gov/AMSv1.0/ams.fetchTemplateData.do?template=TemplateL&amp;navID=PoliciesAndProceduresNOPNationalOrganicProgramHome&amp;rightNav1=PoliciesAndProceduresNOPNationalOrganicProgramHome&amp;topNav=&amp;leftNav=&amp;page=NOPPoliciesandProcedures&amp;resultType=&amp;acct=nopgeninfo" TargetMode="External"/><Relationship Id="rId12" Type="http://schemas.openxmlformats.org/officeDocument/2006/relationships/hyperlink" Target="http://www.ers.usda.gov/FarmBill/2008/Titles/TitleXHorticulture.htm"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www.ams.usda.gov/AMSv1.0/ams.fetchTemplateData.do?template=TemplateF&amp;navID=RegulationsNOPNationalOrganicProgramHome&amp;rightNav1=RegulationsNOPNationalOrganicProgramHome&amp;topNav=&amp;leftNav=NationalOrganicProgram&amp;page=NOPResourceCenterRegulations&amp;resultType=&amp;acct=noprulemaking" TargetMode="External"/><Relationship Id="rId11" Type="http://schemas.openxmlformats.org/officeDocument/2006/relationships/hyperlink" Target="http://www.ers.usda.gov/Briefing/Organic/" TargetMode="External"/><Relationship Id="rId5" Type="http://schemas.openxmlformats.org/officeDocument/2006/relationships/hyperlink" Target="http://www.ams.usda.gov/AMSv1.0/ams.fetchTemplateData.do?template=TemplateJ&amp;navID=NationalOrganicProgram&amp;leftNav=NationalOrganicProgram&amp;page=NOPACAs&amp;description=USDA%20Accredited%20Certifying%20Agents&amp;acct=nopgeninfo" TargetMode="External"/><Relationship Id="rId15" Type="http://schemas.openxmlformats.org/officeDocument/2006/relationships/hyperlink" Target="http://www.ams.usda.gov/AMSv1.0/ams.fetchTemplateData.do?template=TemplateJ&amp;leftNav=NationalOrganicProgram&amp;page=NOPInternationalAgreements&amp;description=International%20Agreements&amp;acct=nopgeninfo" TargetMode="External"/><Relationship Id="rId10" Type="http://schemas.openxmlformats.org/officeDocument/2006/relationships/hyperlink" Target="http://www.ams.usda.gov/AMSv1.0/getfile?dDocName=STELDEV3004446&amp;acct=nopgeninfo" TargetMode="External"/><Relationship Id="rId4" Type="http://schemas.openxmlformats.org/officeDocument/2006/relationships/hyperlink" Target="http://www.ams.usda.gov/nop" TargetMode="External"/><Relationship Id="rId9" Type="http://schemas.openxmlformats.org/officeDocument/2006/relationships/hyperlink" Target="http://www.ams.usda.gov/AMSv1.0/NOPConsumers" TargetMode="External"/><Relationship Id="rId14" Type="http://schemas.openxmlformats.org/officeDocument/2006/relationships/hyperlink" Target="http://www.nal.usda.gov/afsic/of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hyperlink" Target="http://actioncoach.com/treyfinley" TargetMode="External"/><Relationship Id="rId13" Type="http://schemas.openxmlformats.org/officeDocument/2006/relationships/hyperlink" Target="http://actioncoach.com/carloszubillaga" TargetMode="External"/><Relationship Id="rId18" Type="http://schemas.openxmlformats.org/officeDocument/2006/relationships/hyperlink" Target="http://actioncoach.com/malcolmupton" TargetMode="External"/><Relationship Id="rId3" Type="http://schemas.openxmlformats.org/officeDocument/2006/relationships/hyperlink" Target="http://actioncoach.com/stephenmarino" TargetMode="External"/><Relationship Id="rId21" Type="http://schemas.openxmlformats.org/officeDocument/2006/relationships/hyperlink" Target="http://aquaponicscommunity.com/profile/DavePennington" TargetMode="External"/><Relationship Id="rId7" Type="http://schemas.openxmlformats.org/officeDocument/2006/relationships/hyperlink" Target="http://actioncoach.com/michaelrager" TargetMode="External"/><Relationship Id="rId12" Type="http://schemas.openxmlformats.org/officeDocument/2006/relationships/hyperlink" Target="http://actioncoach.com/kirbykaden" TargetMode="External"/><Relationship Id="rId17" Type="http://schemas.openxmlformats.org/officeDocument/2006/relationships/hyperlink" Target="http://actioncoach.com/kevinalft" TargetMode="External"/><Relationship Id="rId2" Type="http://schemas.openxmlformats.org/officeDocument/2006/relationships/hyperlink" Target="http://actioncoach.com/denniswagner" TargetMode="External"/><Relationship Id="rId16" Type="http://schemas.openxmlformats.org/officeDocument/2006/relationships/hyperlink" Target="http://actioncoach.com/tammygentry" TargetMode="External"/><Relationship Id="rId20" Type="http://schemas.openxmlformats.org/officeDocument/2006/relationships/hyperlink" Target="http://www.meetup.com/The-Dallas-Aquaponics-Meetup-Group/" TargetMode="External"/><Relationship Id="rId1" Type="http://schemas.openxmlformats.org/officeDocument/2006/relationships/slideLayout" Target="../slideLayouts/slideLayout2.xml"/><Relationship Id="rId6" Type="http://schemas.openxmlformats.org/officeDocument/2006/relationships/hyperlink" Target="http://actioncoach.com/kimjaggard" TargetMode="External"/><Relationship Id="rId11" Type="http://schemas.openxmlformats.org/officeDocument/2006/relationships/hyperlink" Target="http://actioncoach.com/bartdejong" TargetMode="External"/><Relationship Id="rId5" Type="http://schemas.openxmlformats.org/officeDocument/2006/relationships/hyperlink" Target="http://actioncoach.com/jimambler" TargetMode="External"/><Relationship Id="rId15" Type="http://schemas.openxmlformats.org/officeDocument/2006/relationships/hyperlink" Target="http://actioncoach.com/kevinsmith" TargetMode="External"/><Relationship Id="rId10" Type="http://schemas.openxmlformats.org/officeDocument/2006/relationships/hyperlink" Target="http://actioncoach.com/richallen" TargetMode="External"/><Relationship Id="rId19" Type="http://schemas.openxmlformats.org/officeDocument/2006/relationships/hyperlink" Target="http://www.meetup.com/cities/us/75081/" TargetMode="External"/><Relationship Id="rId4" Type="http://schemas.openxmlformats.org/officeDocument/2006/relationships/hyperlink" Target="http://actioncoach.com/dougwinnie" TargetMode="External"/><Relationship Id="rId9" Type="http://schemas.openxmlformats.org/officeDocument/2006/relationships/hyperlink" Target="http://actioncoach.com/maxkozlovsky" TargetMode="External"/><Relationship Id="rId14" Type="http://schemas.openxmlformats.org/officeDocument/2006/relationships/hyperlink" Target="http://actioncoach.com/judialft" TargetMode="External"/><Relationship Id="rId2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Pierce.JoshuaT@hot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hyperlink" Target="http://www.friendlyaquaponics.com/"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opensourceecology.org/" TargetMode="External"/><Relationship Id="rId7" Type="http://schemas.openxmlformats.org/officeDocument/2006/relationships/hyperlink" Target="http://opensourceecology.org/wiki/Evolve_to_freedom"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opensourceecology.org/wiki/Category:Digital_Fabrication" TargetMode="External"/><Relationship Id="rId5" Type="http://schemas.openxmlformats.org/officeDocument/2006/relationships/hyperlink" Target="http://opensourceecology.org/wiki/Right_livelihood" TargetMode="External"/><Relationship Id="rId4" Type="http://schemas.openxmlformats.org/officeDocument/2006/relationships/hyperlink" Target="http://opensourceecology.org/wiki/Global_Village_Construction_S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ENSOURCELOGO1 copy.jpg"/>
          <p:cNvPicPr/>
          <p:nvPr/>
        </p:nvPicPr>
        <p:blipFill>
          <a:blip r:embed="rId2" cstate="print">
            <a:duotone>
              <a:prstClr val="black"/>
              <a:schemeClr val="accent2">
                <a:tint val="45000"/>
                <a:satMod val="400000"/>
              </a:schemeClr>
            </a:duotone>
          </a:blip>
          <a:srcRect l="42833" t="11454" r="36007" b="74302"/>
          <a:stretch>
            <a:fillRect/>
          </a:stretch>
        </p:blipFill>
        <p:spPr>
          <a:xfrm>
            <a:off x="1280159" y="2590800"/>
            <a:ext cx="2834641"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228600" y="3200400"/>
            <a:ext cx="7772400" cy="1470025"/>
          </a:xfrm>
        </p:spPr>
        <p:txBody>
          <a:bodyPr>
            <a:normAutofit fontScale="90000"/>
          </a:bodyPr>
          <a:lstStyle/>
          <a:p>
            <a:r>
              <a:rPr lang="en-US" sz="10700" b="1" dirty="0" smtClean="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rPr>
              <a:t>Open Source Island </a:t>
            </a:r>
            <a:r>
              <a:rPr lang="en-US" dirty="0">
                <a:effectLst>
                  <a:innerShdw blurRad="76200" dist="25400" dir="13500000">
                    <a:prstClr val="black">
                      <a:alpha val="72000"/>
                    </a:prstClr>
                  </a:innerShdw>
                </a:effectLst>
              </a:rPr>
              <a:t/>
            </a:r>
            <a:br>
              <a:rPr lang="en-US" dirty="0">
                <a:effectLst>
                  <a:innerShdw blurRad="76200" dist="25400" dir="13500000">
                    <a:prstClr val="black">
                      <a:alpha val="72000"/>
                    </a:prstClr>
                  </a:innerShdw>
                </a:effectLst>
              </a:rPr>
            </a:br>
            <a:endParaRPr lang="en-US" dirty="0">
              <a:effectLst>
                <a:innerShdw blurRad="76200" dist="25400" dir="13500000">
                  <a:prstClr val="black">
                    <a:alpha val="72000"/>
                  </a:prstClr>
                </a:innerShdw>
              </a:effectLst>
            </a:endParaRPr>
          </a:p>
        </p:txBody>
      </p:sp>
      <p:sp>
        <p:nvSpPr>
          <p:cNvPr id="3" name="Subtitle 2"/>
          <p:cNvSpPr>
            <a:spLocks noGrp="1"/>
          </p:cNvSpPr>
          <p:nvPr>
            <p:ph type="subTitle" idx="1"/>
          </p:nvPr>
        </p:nvSpPr>
        <p:spPr>
          <a:xfrm>
            <a:off x="533400" y="6175829"/>
            <a:ext cx="7162800" cy="682171"/>
          </a:xfrm>
        </p:spPr>
        <p:txBody>
          <a:bodyPr>
            <a:noAutofit/>
          </a:bodyPr>
          <a:lstStyle/>
          <a:p>
            <a:r>
              <a:rPr lang="en-US" sz="3600" dirty="0" smtClean="0">
                <a:solidFill>
                  <a:schemeClr val="bg1"/>
                </a:solidFill>
                <a:latin typeface="+mj-lt"/>
              </a:rPr>
              <a:t>Business Plan/Grant Proposal 2012</a:t>
            </a:r>
            <a:r>
              <a:rPr lang="en-US" sz="4000" dirty="0" smtClean="0">
                <a:solidFill>
                  <a:schemeClr val="bg1"/>
                </a:solidFill>
                <a:latin typeface="+mj-lt"/>
              </a:rPr>
              <a:t> </a:t>
            </a:r>
            <a:endParaRPr lang="en-US" sz="4000" dirty="0">
              <a:solidFill>
                <a:schemeClr val="bg1"/>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40’ Dome</a:t>
            </a:r>
            <a:endParaRPr lang="en-US" dirty="0"/>
          </a:p>
        </p:txBody>
      </p:sp>
      <p:graphicFrame>
        <p:nvGraphicFramePr>
          <p:cNvPr id="4" name="Table 3"/>
          <p:cNvGraphicFramePr>
            <a:graphicFrameLocks noGrp="1"/>
          </p:cNvGraphicFramePr>
          <p:nvPr/>
        </p:nvGraphicFramePr>
        <p:xfrm>
          <a:off x="533400" y="1295400"/>
          <a:ext cx="5834042" cy="5323446"/>
        </p:xfrm>
        <a:graphic>
          <a:graphicData uri="http://schemas.openxmlformats.org/drawingml/2006/table">
            <a:tbl>
              <a:tblPr/>
              <a:tblGrid>
                <a:gridCol w="2162137"/>
                <a:gridCol w="432429"/>
                <a:gridCol w="838762"/>
                <a:gridCol w="909587"/>
                <a:gridCol w="656096"/>
                <a:gridCol w="835031"/>
              </a:tblGrid>
              <a:tr h="244957">
                <a:tc>
                  <a:txBody>
                    <a:bodyPr/>
                    <a:lstStyle/>
                    <a:p>
                      <a:pPr algn="r" fontAlgn="b"/>
                      <a:endParaRPr lang="en-US" sz="1800" b="1" i="0" u="none" strike="noStrike" dirty="0">
                        <a:solidFill>
                          <a:srgbClr val="000000"/>
                        </a:solidFill>
                        <a:latin typeface="Calibri"/>
                      </a:endParaRPr>
                    </a:p>
                  </a:txBody>
                  <a:tcPr marL="10898" marR="10898" marT="10898" marB="0" anchor="b">
                    <a:lnL>
                      <a:noFill/>
                    </a:lnL>
                    <a:lnR>
                      <a:noFill/>
                    </a:lnR>
                    <a:lnT>
                      <a:noFill/>
                    </a:lnT>
                    <a:lnB>
                      <a:noFill/>
                    </a:lnB>
                  </a:tcPr>
                </a:tc>
                <a:tc>
                  <a:txBody>
                    <a:bodyPr/>
                    <a:lstStyle/>
                    <a:p>
                      <a:pPr algn="r" fontAlgn="b"/>
                      <a:r>
                        <a:rPr lang="en-US" sz="1400" b="1" i="0" u="none" strike="noStrike">
                          <a:solidFill>
                            <a:srgbClr val="000000"/>
                          </a:solidFill>
                          <a:latin typeface="Calibri"/>
                        </a:rPr>
                        <a:t>sq ft</a:t>
                      </a: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latin typeface="Calibri"/>
                        </a:rPr>
                        <a:t>insulation</a:t>
                      </a:r>
                    </a:p>
                  </a:txBody>
                  <a:tcPr marL="10898" marR="10898" marT="10898" marB="0" anchor="b">
                    <a:lnL>
                      <a:noFill/>
                    </a:lnL>
                    <a:lnR>
                      <a:noFill/>
                    </a:lnR>
                    <a:lnT>
                      <a:noFill/>
                    </a:lnT>
                    <a:lnB>
                      <a:noFill/>
                    </a:lnB>
                  </a:tcPr>
                </a:tc>
                <a:tc>
                  <a:txBody>
                    <a:bodyPr/>
                    <a:lstStyle/>
                    <a:p>
                      <a:pPr algn="r" fontAlgn="b"/>
                      <a:r>
                        <a:rPr lang="en-US" sz="1400" b="1" i="0" u="none" strike="noStrike">
                          <a:solidFill>
                            <a:srgbClr val="000000"/>
                          </a:solidFill>
                          <a:latin typeface="Calibri"/>
                        </a:rPr>
                        <a:t>geenhouse</a:t>
                      </a:r>
                    </a:p>
                  </a:txBody>
                  <a:tcPr marL="10898" marR="10898" marT="10898" marB="0" anchor="b">
                    <a:lnL>
                      <a:noFill/>
                    </a:lnL>
                    <a:lnR>
                      <a:noFill/>
                    </a:lnR>
                    <a:lnT>
                      <a:noFill/>
                    </a:lnT>
                    <a:lnB>
                      <a:noFill/>
                    </a:lnB>
                  </a:tcPr>
                </a:tc>
                <a:tc>
                  <a:txBody>
                    <a:bodyPr/>
                    <a:lstStyle/>
                    <a:p>
                      <a:pPr algn="r" fontAlgn="b"/>
                      <a:endParaRPr lang="en-US" sz="18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r>
                        <a:rPr lang="en-US" sz="1200" b="1" i="0" u="none" strike="noStrike">
                          <a:solidFill>
                            <a:srgbClr val="000000"/>
                          </a:solidFill>
                          <a:latin typeface="Calibri"/>
                        </a:rPr>
                        <a:t>Base</a:t>
                      </a:r>
                    </a:p>
                  </a:txBody>
                  <a:tcPr marL="10898" marR="10898" marT="10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latin typeface="Calibri"/>
                        </a:rPr>
                        <a:t>1257</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r>
                        <a:rPr lang="en-US" sz="1200" b="1" i="0" u="none" strike="noStrike">
                          <a:solidFill>
                            <a:srgbClr val="000000"/>
                          </a:solidFill>
                          <a:latin typeface="Calibri"/>
                        </a:rPr>
                        <a:t>Surface</a:t>
                      </a:r>
                    </a:p>
                  </a:txBody>
                  <a:tcPr marL="10898" marR="10898" marT="10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latin typeface="Calibri"/>
                        </a:rPr>
                        <a:t>2513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40%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60%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r>
                        <a:rPr lang="en-US" sz="1200" b="1" i="0" u="none" strike="noStrike">
                          <a:solidFill>
                            <a:srgbClr val="000000"/>
                          </a:solidFill>
                          <a:latin typeface="Calibri"/>
                        </a:rPr>
                        <a:t>sq ft</a:t>
                      </a: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1508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a:t>
                      </a: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Sq ft</a:t>
                      </a: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sq ft, ft, #</a:t>
                      </a: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Total</a:t>
                      </a: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r>
                        <a:rPr lang="en-US" sz="1200" b="0" i="0" u="none" strike="noStrike">
                          <a:solidFill>
                            <a:srgbClr val="000000"/>
                          </a:solidFill>
                          <a:latin typeface="Calibri"/>
                        </a:rPr>
                        <a:t>Wood Struts</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1494</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747.00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Polycarb Green House Pannel</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1508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3,015.93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Hub Brackets</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45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900.00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bolts</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460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230.00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Diffusing Film</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1.68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1508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2,533.38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dirty="0">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Reflecting Film</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1,005.31</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Concrete</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1508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4,523.89</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Silicone</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1494</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747.00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Earthpipe</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30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60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1,800.00</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Ceramic Paint Additive</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50.27</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Paint</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0.2</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201.06</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Aquaponics System</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5,026.54</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r>
                        <a:rPr lang="en-US" sz="1200" b="0" i="0" u="none" strike="noStrike">
                          <a:solidFill>
                            <a:srgbClr val="000000"/>
                          </a:solidFill>
                          <a:latin typeface="Calibri"/>
                        </a:rPr>
                        <a:t>Aeroponics System</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503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2,513.27</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w="6350" cap="flat" cmpd="sng" algn="ctr">
                      <a:solidFill>
                        <a:srgbClr val="000000"/>
                      </a:solidFill>
                      <a:prstDash val="solid"/>
                      <a:round/>
                      <a:headEnd type="none" w="med" len="med"/>
                      <a:tailEnd type="none" w="med" len="med"/>
                    </a:lnL>
                    <a:lnR>
                      <a:noFill/>
                    </a:lnR>
                    <a:lnT>
                      <a:noFill/>
                    </a:lnT>
                    <a:lnB>
                      <a:noFill/>
                    </a:lnB>
                  </a:tcPr>
                </a:tc>
              </a:tr>
              <a:tr h="166425">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c>
                  <a:txBody>
                    <a:bodyPr/>
                    <a:lstStyle/>
                    <a:p>
                      <a:pPr algn="r" fontAlgn="b"/>
                      <a:r>
                        <a:rPr lang="en-US" sz="1200" b="1" i="0" u="none" strike="noStrike">
                          <a:solidFill>
                            <a:srgbClr val="000000"/>
                          </a:solidFill>
                          <a:latin typeface="Calibri"/>
                        </a:rPr>
                        <a:t>Total</a:t>
                      </a:r>
                    </a:p>
                  </a:txBody>
                  <a:tcPr marL="10898" marR="10898" marT="10898" marB="0" anchor="b">
                    <a:lnL>
                      <a:noFill/>
                    </a:lnL>
                    <a:lnR>
                      <a:noFill/>
                    </a:lnR>
                    <a:lnT>
                      <a:noFill/>
                    </a:lnT>
                    <a:lnB>
                      <a:noFill/>
                    </a:lnB>
                  </a:tcPr>
                </a:tc>
                <a:tc>
                  <a:txBody>
                    <a:bodyPr/>
                    <a:lstStyle/>
                    <a:p>
                      <a:pPr algn="r" fontAlgn="b"/>
                      <a:r>
                        <a:rPr lang="en-US" sz="1200" b="0" i="0" u="none" strike="noStrike">
                          <a:solidFill>
                            <a:srgbClr val="000000"/>
                          </a:solidFill>
                          <a:latin typeface="Calibri"/>
                        </a:rPr>
                        <a:t>$23,293.65</a:t>
                      </a:r>
                    </a:p>
                  </a:txBody>
                  <a:tcPr marL="10898" marR="10898" marT="10898"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$18.54</a:t>
                      </a:r>
                    </a:p>
                  </a:txBody>
                  <a:tcPr marL="10898" marR="10898" marT="10898"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per sq ft</a:t>
                      </a:r>
                    </a:p>
                  </a:txBody>
                  <a:tcPr marL="10898" marR="10898" marT="10898" marB="0" anchor="b">
                    <a:lnL>
                      <a:noFill/>
                    </a:lnL>
                    <a:lnR>
                      <a:noFill/>
                    </a:lnR>
                    <a:lnT>
                      <a:noFill/>
                    </a:lnT>
                    <a:lnB>
                      <a:noFill/>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a:noFill/>
                    </a:lnB>
                  </a:tcPr>
                </a:tc>
              </a:tr>
              <a:tr h="166425">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a:solidFill>
                          <a:srgbClr val="000000"/>
                        </a:solidFill>
                        <a:latin typeface="Calibri"/>
                      </a:endParaRPr>
                    </a:p>
                  </a:txBody>
                  <a:tcPr marL="10898" marR="10898" marT="10898" marB="0" anchor="b">
                    <a:lnL>
                      <a:noFill/>
                    </a:lnL>
                    <a:lnR>
                      <a:noFill/>
                    </a:lnR>
                    <a:lnT>
                      <a:noFill/>
                    </a:lnT>
                    <a:lnB w="6350" cap="flat" cmpd="sng" algn="ctr">
                      <a:solidFill>
                        <a:srgbClr val="000000"/>
                      </a:solidFill>
                      <a:prstDash val="solid"/>
                      <a:round/>
                      <a:headEnd type="none" w="med" len="med"/>
                      <a:tailEnd type="none" w="med" len="med"/>
                    </a:lnB>
                  </a:tcPr>
                </a:tc>
              </a:tr>
              <a:tr h="166425">
                <a:tc>
                  <a:txBody>
                    <a:bodyPr/>
                    <a:lstStyle/>
                    <a:p>
                      <a:pPr algn="r" fontAlgn="b"/>
                      <a:r>
                        <a:rPr lang="en-US" sz="1200" b="0" i="0" u="none" strike="noStrike">
                          <a:solidFill>
                            <a:srgbClr val="000000"/>
                          </a:solidFill>
                          <a:latin typeface="Calibri"/>
                        </a:rPr>
                        <a:t>Price</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1.00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3.00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425">
                <a:tc>
                  <a:txBody>
                    <a:bodyPr/>
                    <a:lstStyle/>
                    <a:p>
                      <a:pPr algn="r" fontAlgn="b"/>
                      <a:r>
                        <a:rPr lang="en-US" sz="1200" b="0" i="0" u="none" strike="noStrike">
                          <a:solidFill>
                            <a:srgbClr val="000000"/>
                          </a:solidFill>
                          <a:latin typeface="Calibri"/>
                        </a:rPr>
                        <a:t>Aeroponic</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1508</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1,507.96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4,523.89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425">
                <a:tc>
                  <a:txBody>
                    <a:bodyPr/>
                    <a:lstStyle/>
                    <a:p>
                      <a:pPr algn="r" fontAlgn="b"/>
                      <a:r>
                        <a:rPr lang="en-US" sz="1200" b="0" i="0" u="none" strike="noStrike">
                          <a:solidFill>
                            <a:srgbClr val="000000"/>
                          </a:solidFill>
                          <a:latin typeface="Calibri"/>
                        </a:rPr>
                        <a:t>Aquaponic</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1005</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1,005.31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3,015.93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425">
                <a:tc>
                  <a:txBody>
                    <a:bodyPr/>
                    <a:lstStyle/>
                    <a:p>
                      <a:pPr algn="r" fontAlgn="b"/>
                      <a:r>
                        <a:rPr lang="en-US" sz="1200" b="0" i="0" u="none" strike="noStrike">
                          <a:solidFill>
                            <a:srgbClr val="000000"/>
                          </a:solidFill>
                          <a:latin typeface="Calibri"/>
                        </a:rPr>
                        <a:t>Total Production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2513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sq ft</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2,513.27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  7,539.82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425">
                <a:tc>
                  <a:txBody>
                    <a:bodyPr/>
                    <a:lstStyle/>
                    <a:p>
                      <a:pPr algn="r" fontAlgn="b"/>
                      <a:r>
                        <a:rPr lang="en-US" sz="1200" b="0" i="0" u="none" strike="noStrike">
                          <a:solidFill>
                            <a:srgbClr val="000000"/>
                          </a:solidFill>
                          <a:latin typeface="Calibri"/>
                        </a:rPr>
                        <a:t>Months till Break Even ROI</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9</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 </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3</a:t>
                      </a:r>
                    </a:p>
                  </a:txBody>
                  <a:tcPr marL="10898" marR="10898" marT="10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8913" name="Picture 1" descr="C:\Users\Joshua\Desktop\Aquaponics Business\Photo Resources\DomeGarden1.jpg"/>
          <p:cNvPicPr>
            <a:picLocks noChangeAspect="1" noChangeArrowheads="1"/>
          </p:cNvPicPr>
          <p:nvPr/>
        </p:nvPicPr>
        <p:blipFill>
          <a:blip r:embed="rId2" cstate="print"/>
          <a:srcRect/>
          <a:stretch>
            <a:fillRect/>
          </a:stretch>
        </p:blipFill>
        <p:spPr bwMode="auto">
          <a:xfrm>
            <a:off x="5867400" y="1447800"/>
            <a:ext cx="2854325" cy="1933805"/>
          </a:xfrm>
          <a:prstGeom prst="rect">
            <a:avLst/>
          </a:prstGeom>
          <a:noFill/>
        </p:spPr>
      </p:pic>
      <p:pic>
        <p:nvPicPr>
          <p:cNvPr id="7" name="Picture 6" descr="20090813_1728.jpg"/>
          <p:cNvPicPr>
            <a:picLocks noChangeAspect="1"/>
          </p:cNvPicPr>
          <p:nvPr/>
        </p:nvPicPr>
        <p:blipFill>
          <a:blip r:embed="rId3" cstate="print"/>
          <a:stretch>
            <a:fillRect/>
          </a:stretch>
        </p:blipFill>
        <p:spPr>
          <a:xfrm>
            <a:off x="5867400" y="3429000"/>
            <a:ext cx="2819400" cy="2057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60’ Dome</a:t>
            </a:r>
            <a:endParaRPr lang="en-US" dirty="0"/>
          </a:p>
        </p:txBody>
      </p:sp>
      <p:pic>
        <p:nvPicPr>
          <p:cNvPr id="10" name="Content Placeholder 3" descr="4000 sqft dome.jpg"/>
          <p:cNvPicPr>
            <a:picLocks noGrp="1" noChangeAspect="1"/>
          </p:cNvPicPr>
          <p:nvPr>
            <p:ph idx="1"/>
          </p:nvPr>
        </p:nvPicPr>
        <p:blipFill>
          <a:blip r:embed="rId2" cstate="print">
            <a:lum bright="11000"/>
          </a:blip>
          <a:srcRect l="5110" t="4031"/>
          <a:stretch>
            <a:fillRect/>
          </a:stretch>
        </p:blipFill>
        <p:spPr>
          <a:xfrm>
            <a:off x="5562600" y="1295400"/>
            <a:ext cx="3352800" cy="1813994"/>
          </a:xfrm>
        </p:spPr>
      </p:pic>
      <p:graphicFrame>
        <p:nvGraphicFramePr>
          <p:cNvPr id="4" name="Table 3"/>
          <p:cNvGraphicFramePr>
            <a:graphicFrameLocks noGrp="1"/>
          </p:cNvGraphicFramePr>
          <p:nvPr/>
        </p:nvGraphicFramePr>
        <p:xfrm>
          <a:off x="228600" y="1295388"/>
          <a:ext cx="6181922" cy="5296453"/>
        </p:xfrm>
        <a:graphic>
          <a:graphicData uri="http://schemas.openxmlformats.org/drawingml/2006/table">
            <a:tbl>
              <a:tblPr/>
              <a:tblGrid>
                <a:gridCol w="2239547"/>
                <a:gridCol w="447909"/>
                <a:gridCol w="868790"/>
                <a:gridCol w="942155"/>
                <a:gridCol w="741366"/>
                <a:gridCol w="942155"/>
              </a:tblGrid>
              <a:tr h="285379">
                <a:tc>
                  <a:txBody>
                    <a:bodyPr/>
                    <a:lstStyle/>
                    <a:p>
                      <a:pPr algn="r" fontAlgn="b"/>
                      <a:endParaRPr lang="en-US" sz="1700" b="1" i="0" u="none" strike="noStrike" dirty="0">
                        <a:solidFill>
                          <a:srgbClr val="000000"/>
                        </a:solidFill>
                        <a:latin typeface="Calibri"/>
                      </a:endParaRPr>
                    </a:p>
                  </a:txBody>
                  <a:tcPr marL="9876" marR="9876" marT="9876"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sq ft</a:t>
                      </a: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latin typeface="Calibri"/>
                        </a:rPr>
                        <a:t>insulation</a:t>
                      </a:r>
                    </a:p>
                  </a:txBody>
                  <a:tcPr marL="9876" marR="9876" marT="9876" marB="0" anchor="b">
                    <a:lnL>
                      <a:noFill/>
                    </a:lnL>
                    <a:lnR>
                      <a:noFill/>
                    </a:lnR>
                    <a:lnT>
                      <a:noFill/>
                    </a:lnT>
                    <a:lnB>
                      <a:noFill/>
                    </a:lnB>
                  </a:tcPr>
                </a:tc>
                <a:tc>
                  <a:txBody>
                    <a:bodyPr/>
                    <a:lstStyle/>
                    <a:p>
                      <a:pPr algn="r" fontAlgn="b"/>
                      <a:r>
                        <a:rPr lang="en-US" sz="1200" b="1" i="0" u="none" strike="noStrike">
                          <a:solidFill>
                            <a:srgbClr val="000000"/>
                          </a:solidFill>
                          <a:latin typeface="Calibri"/>
                        </a:rPr>
                        <a:t>geenhouse</a:t>
                      </a:r>
                    </a:p>
                  </a:txBody>
                  <a:tcPr marL="9876" marR="9876" marT="9876" marB="0" anchor="b">
                    <a:lnL>
                      <a:noFill/>
                    </a:lnL>
                    <a:lnR>
                      <a:noFill/>
                    </a:lnR>
                    <a:lnT>
                      <a:noFill/>
                    </a:lnT>
                    <a:lnB>
                      <a:noFill/>
                    </a:lnB>
                  </a:tcPr>
                </a:tc>
                <a:tc>
                  <a:txBody>
                    <a:bodyPr/>
                    <a:lstStyle/>
                    <a:p>
                      <a:pPr algn="r" fontAlgn="b"/>
                      <a:endParaRPr lang="en-US" sz="17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r>
                        <a:rPr lang="en-US" sz="1100" b="1" i="0" u="none" strike="noStrike">
                          <a:solidFill>
                            <a:srgbClr val="000000"/>
                          </a:solidFill>
                          <a:latin typeface="Calibri"/>
                        </a:rPr>
                        <a:t>Base</a:t>
                      </a:r>
                    </a:p>
                  </a:txBody>
                  <a:tcPr marL="9876" marR="9876" marT="98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latin typeface="Calibri"/>
                        </a:rPr>
                        <a:t>2827</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r>
                        <a:rPr lang="en-US" sz="1100" b="1" i="0" u="none" strike="noStrike">
                          <a:solidFill>
                            <a:srgbClr val="000000"/>
                          </a:solidFill>
                          <a:latin typeface="Calibri"/>
                        </a:rPr>
                        <a:t>Surface</a:t>
                      </a:r>
                    </a:p>
                  </a:txBody>
                  <a:tcPr marL="9876" marR="9876" marT="98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latin typeface="Calibri"/>
                        </a:rPr>
                        <a:t>5655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r>
                        <a:rPr lang="en-US" sz="1100" b="1" i="0" u="none" strike="noStrike" dirty="0">
                          <a:solidFill>
                            <a:srgbClr val="000000"/>
                          </a:solidFill>
                          <a:latin typeface="Calibri"/>
                        </a:rPr>
                        <a:t>sq ft</a:t>
                      </a:r>
                    </a:p>
                  </a:txBody>
                  <a:tcPr marL="9876" marR="9876" marT="987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3393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endParaRPr lang="en-US" sz="1100" b="0" i="0" u="none" strike="noStrike" dirty="0">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a:t>
                      </a: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Sq ft</a:t>
                      </a: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sq ft, ft, #</a:t>
                      </a: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Total</a:t>
                      </a: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r>
                        <a:rPr lang="en-US" sz="1100" b="0" i="0" u="none" strike="noStrike">
                          <a:solidFill>
                            <a:srgbClr val="000000"/>
                          </a:solidFill>
                          <a:latin typeface="Calibri"/>
                        </a:rPr>
                        <a:t>Wood Struts</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2190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1,095.00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Polycarb Green House Pannel</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3393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6,785.83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Hub Brackets</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60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1,200.00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bolts</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600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300.00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Diffusing Film</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1.68</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3393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5,700.10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Reflecting Film</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2,261.94</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Concrete</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3393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10,178.75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Silicone</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2190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1,095.00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Earthpipe</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3,000.00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Ceramic Paint Additive</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0.05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113.10</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Paint</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452.39</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Aquaponics System</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11,309.72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r>
                        <a:rPr lang="en-US" sz="1100" b="0" i="0" u="none" strike="noStrike">
                          <a:solidFill>
                            <a:srgbClr val="000000"/>
                          </a:solidFill>
                          <a:latin typeface="Calibri"/>
                        </a:rPr>
                        <a:t>Aeroponics System</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1131</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5,654.86</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latin typeface="Calibri"/>
                      </a:endParaRPr>
                    </a:p>
                  </a:txBody>
                  <a:tcPr marL="9876" marR="9876" marT="9876" marB="0" anchor="b">
                    <a:lnL w="6350" cap="flat" cmpd="sng" algn="ctr">
                      <a:solidFill>
                        <a:srgbClr val="000000"/>
                      </a:solidFill>
                      <a:prstDash val="solid"/>
                      <a:round/>
                      <a:headEnd type="none" w="med" len="med"/>
                      <a:tailEnd type="none" w="med" len="med"/>
                    </a:lnL>
                    <a:lnR>
                      <a:noFill/>
                    </a:lnR>
                    <a:lnT>
                      <a:noFill/>
                    </a:lnT>
                    <a:lnB>
                      <a:noFill/>
                    </a:lnB>
                  </a:tcPr>
                </a:tc>
              </a:tr>
              <a:tr h="188356">
                <a:tc>
                  <a:txBody>
                    <a:bodyPr/>
                    <a:lstStyle/>
                    <a:p>
                      <a:pPr algn="r" fontAlgn="b"/>
                      <a:endParaRPr lang="en-US" sz="1100" b="0" i="0" u="none" strike="noStrike" dirty="0">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dirty="0">
                        <a:solidFill>
                          <a:srgbClr val="000000"/>
                        </a:solidFill>
                        <a:latin typeface="Calibri"/>
                      </a:endParaRPr>
                    </a:p>
                  </a:txBody>
                  <a:tcPr marL="9876" marR="9876" marT="9876" marB="0" anchor="b">
                    <a:lnL>
                      <a:noFill/>
                    </a:lnL>
                    <a:lnR>
                      <a:noFill/>
                    </a:lnR>
                    <a:lnT>
                      <a:noFill/>
                    </a:lnT>
                    <a:lnB>
                      <a:noFill/>
                    </a:lnB>
                  </a:tcPr>
                </a:tc>
              </a:tr>
              <a:tr h="188356">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a:noFill/>
                    </a:lnB>
                  </a:tcPr>
                </a:tc>
                <a:tc>
                  <a:txBody>
                    <a:bodyPr/>
                    <a:lstStyle/>
                    <a:p>
                      <a:pPr algn="r" fontAlgn="b"/>
                      <a:r>
                        <a:rPr lang="en-US" sz="1100" b="1" i="0" u="none" strike="noStrike">
                          <a:solidFill>
                            <a:srgbClr val="000000"/>
                          </a:solidFill>
                          <a:latin typeface="Calibri"/>
                        </a:rPr>
                        <a:t>Total</a:t>
                      </a:r>
                    </a:p>
                  </a:txBody>
                  <a:tcPr marL="9876" marR="9876" marT="9876" marB="0" anchor="b">
                    <a:lnL>
                      <a:noFill/>
                    </a:lnL>
                    <a:lnR>
                      <a:noFill/>
                    </a:lnR>
                    <a:lnT>
                      <a:noFill/>
                    </a:lnT>
                    <a:lnB>
                      <a:noFill/>
                    </a:lnB>
                  </a:tcPr>
                </a:tc>
                <a:tc>
                  <a:txBody>
                    <a:bodyPr/>
                    <a:lstStyle/>
                    <a:p>
                      <a:pPr algn="r" fontAlgn="b"/>
                      <a:r>
                        <a:rPr lang="en-US" sz="1100" b="0" i="0" u="none" strike="noStrike">
                          <a:solidFill>
                            <a:srgbClr val="000000"/>
                          </a:solidFill>
                          <a:latin typeface="Calibri"/>
                        </a:rPr>
                        <a:t>$49,146.70</a:t>
                      </a:r>
                    </a:p>
                  </a:txBody>
                  <a:tcPr marL="9876" marR="9876" marT="9876" marB="0" anchor="b">
                    <a:lnL>
                      <a:noFill/>
                    </a:lnL>
                    <a:lnR>
                      <a:noFill/>
                    </a:lnR>
                    <a:lnT>
                      <a:noFill/>
                    </a:lnT>
                    <a:lnB>
                      <a:noFill/>
                    </a:lnB>
                  </a:tcPr>
                </a:tc>
                <a:tc>
                  <a:txBody>
                    <a:bodyPr/>
                    <a:lstStyle/>
                    <a:p>
                      <a:pPr algn="r" fontAlgn="b"/>
                      <a:r>
                        <a:rPr lang="en-US" sz="1100" b="0" i="0" u="none" strike="noStrike">
                          <a:solidFill>
                            <a:srgbClr val="000000"/>
                          </a:solidFill>
                          <a:latin typeface="Calibri"/>
                        </a:rPr>
                        <a:t>$17.38</a:t>
                      </a:r>
                    </a:p>
                  </a:txBody>
                  <a:tcPr marL="9876" marR="9876" marT="9876" marB="0" anchor="b">
                    <a:lnL>
                      <a:noFill/>
                    </a:lnL>
                    <a:lnR>
                      <a:noFill/>
                    </a:lnR>
                    <a:lnT>
                      <a:noFill/>
                    </a:lnT>
                    <a:lnB>
                      <a:noFill/>
                    </a:lnB>
                  </a:tcPr>
                </a:tc>
                <a:tc>
                  <a:txBody>
                    <a:bodyPr/>
                    <a:lstStyle/>
                    <a:p>
                      <a:pPr algn="r" fontAlgn="b"/>
                      <a:r>
                        <a:rPr lang="en-US" sz="1100" b="0" i="0" u="none" strike="noStrike">
                          <a:solidFill>
                            <a:srgbClr val="000000"/>
                          </a:solidFill>
                          <a:latin typeface="Calibri"/>
                        </a:rPr>
                        <a:t>per sq ft</a:t>
                      </a:r>
                    </a:p>
                  </a:txBody>
                  <a:tcPr marL="9876" marR="9876" marT="9876" marB="0" anchor="b">
                    <a:lnL>
                      <a:noFill/>
                    </a:lnL>
                    <a:lnR>
                      <a:noFill/>
                    </a:lnR>
                    <a:lnT>
                      <a:noFill/>
                    </a:lnT>
                    <a:lnB>
                      <a:noFill/>
                    </a:lnB>
                  </a:tcPr>
                </a:tc>
                <a:tc>
                  <a:txBody>
                    <a:bodyPr/>
                    <a:lstStyle/>
                    <a:p>
                      <a:pPr algn="r" fontAlgn="b"/>
                      <a:endParaRPr lang="en-US" sz="1100" b="0" i="0" u="none" strike="noStrike" dirty="0">
                        <a:solidFill>
                          <a:srgbClr val="000000"/>
                        </a:solidFill>
                        <a:latin typeface="Calibri"/>
                      </a:endParaRPr>
                    </a:p>
                  </a:txBody>
                  <a:tcPr marL="9876" marR="9876" marT="9876" marB="0" anchor="b">
                    <a:lnL>
                      <a:noFill/>
                    </a:lnL>
                    <a:lnR>
                      <a:noFill/>
                    </a:lnR>
                    <a:lnT>
                      <a:noFill/>
                    </a:lnT>
                    <a:lnB>
                      <a:noFill/>
                    </a:lnB>
                  </a:tcPr>
                </a:tc>
              </a:tr>
              <a:tr h="302174">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876" marR="9876" marT="9876" marB="0" anchor="b">
                    <a:lnL>
                      <a:noFill/>
                    </a:lnL>
                    <a:lnR>
                      <a:noFill/>
                    </a:lnR>
                    <a:lnT>
                      <a:noFill/>
                    </a:lnT>
                    <a:lnB w="6350" cap="flat" cmpd="sng" algn="ctr">
                      <a:solidFill>
                        <a:srgbClr val="000000"/>
                      </a:solidFill>
                      <a:prstDash val="solid"/>
                      <a:round/>
                      <a:headEnd type="none" w="med" len="med"/>
                      <a:tailEnd type="none" w="med" len="med"/>
                    </a:lnB>
                  </a:tcPr>
                </a:tc>
              </a:tr>
              <a:tr h="188356">
                <a:tc>
                  <a:txBody>
                    <a:bodyPr/>
                    <a:lstStyle/>
                    <a:p>
                      <a:pPr algn="r" fontAlgn="b"/>
                      <a:r>
                        <a:rPr lang="en-US" sz="1100" b="0" i="0" u="none" strike="noStrike">
                          <a:solidFill>
                            <a:srgbClr val="000000"/>
                          </a:solidFill>
                          <a:latin typeface="Calibri"/>
                        </a:rPr>
                        <a:t>Price</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1.00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3.00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356">
                <a:tc>
                  <a:txBody>
                    <a:bodyPr/>
                    <a:lstStyle/>
                    <a:p>
                      <a:pPr algn="r" fontAlgn="b"/>
                      <a:r>
                        <a:rPr lang="en-US" sz="1100" b="0" i="0" u="none" strike="noStrike">
                          <a:solidFill>
                            <a:srgbClr val="000000"/>
                          </a:solidFill>
                          <a:latin typeface="Calibri"/>
                        </a:rPr>
                        <a:t>Aeroponic</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3393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3,392.92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10,178.75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356">
                <a:tc>
                  <a:txBody>
                    <a:bodyPr/>
                    <a:lstStyle/>
                    <a:p>
                      <a:pPr algn="r" fontAlgn="b"/>
                      <a:r>
                        <a:rPr lang="en-US" sz="1100" b="0" i="0" u="none" strike="noStrike">
                          <a:solidFill>
                            <a:srgbClr val="000000"/>
                          </a:solidFill>
                          <a:latin typeface="Calibri"/>
                        </a:rPr>
                        <a:t>Aquaponic</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2262</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2,261.94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6,785.83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356">
                <a:tc>
                  <a:txBody>
                    <a:bodyPr/>
                    <a:lstStyle/>
                    <a:p>
                      <a:pPr algn="r" fontAlgn="b"/>
                      <a:r>
                        <a:rPr lang="en-US" sz="1100" b="0" i="0" u="none" strike="noStrike">
                          <a:solidFill>
                            <a:srgbClr val="000000"/>
                          </a:solidFill>
                          <a:latin typeface="Calibri"/>
                        </a:rPr>
                        <a:t>Total Production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5655</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sq ft</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5,654.86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 $  16,964.59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356">
                <a:tc>
                  <a:txBody>
                    <a:bodyPr/>
                    <a:lstStyle/>
                    <a:p>
                      <a:pPr algn="r" fontAlgn="b"/>
                      <a:r>
                        <a:rPr lang="en-US" sz="1100" b="0" i="0" u="none" strike="noStrike">
                          <a:solidFill>
                            <a:srgbClr val="000000"/>
                          </a:solidFill>
                          <a:latin typeface="Calibri"/>
                        </a:rPr>
                        <a:t>Months till Break Even ROI</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9</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 </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a:t>
                      </a:r>
                    </a:p>
                  </a:txBody>
                  <a:tcPr marL="9876" marR="9876" marT="9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 name="Picture 10" descr="farmpic.jpg"/>
          <p:cNvPicPr>
            <a:picLocks noChangeAspect="1"/>
          </p:cNvPicPr>
          <p:nvPr/>
        </p:nvPicPr>
        <p:blipFill>
          <a:blip r:embed="rId3" cstate="print"/>
          <a:stretch>
            <a:fillRect/>
          </a:stretch>
        </p:blipFill>
        <p:spPr>
          <a:xfrm>
            <a:off x="5715000" y="3048000"/>
            <a:ext cx="3048000" cy="23812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ic Workshop.tif"/>
          <p:cNvPicPr>
            <a:picLocks noChangeAspect="1"/>
          </p:cNvPicPr>
          <p:nvPr/>
        </p:nvPicPr>
        <p:blipFill>
          <a:blip r:embed="rId2" cstate="print"/>
          <a:stretch>
            <a:fillRect/>
          </a:stretch>
        </p:blipFill>
        <p:spPr>
          <a:xfrm>
            <a:off x="4419601" y="1143000"/>
            <a:ext cx="4724399" cy="5485712"/>
          </a:xfrm>
          <a:prstGeom prst="rect">
            <a:avLst/>
          </a:prstGeom>
        </p:spPr>
      </p:pic>
      <p:sp>
        <p:nvSpPr>
          <p:cNvPr id="2" name="Title 1"/>
          <p:cNvSpPr>
            <a:spLocks noGrp="1"/>
          </p:cNvSpPr>
          <p:nvPr>
            <p:ph type="title"/>
          </p:nvPr>
        </p:nvSpPr>
        <p:spPr>
          <a:xfrm>
            <a:off x="533400" y="304800"/>
            <a:ext cx="8229600" cy="1143000"/>
          </a:xfrm>
        </p:spPr>
        <p:txBody>
          <a:bodyPr/>
          <a:lstStyle/>
          <a:p>
            <a:r>
              <a:rPr lang="en-US" dirty="0" smtClean="0"/>
              <a:t>Open Source Workshop</a:t>
            </a:r>
            <a:endParaRPr lang="en-US" dirty="0"/>
          </a:p>
        </p:txBody>
      </p:sp>
      <p:sp>
        <p:nvSpPr>
          <p:cNvPr id="3" name="Content Placeholder 2"/>
          <p:cNvSpPr>
            <a:spLocks noGrp="1"/>
          </p:cNvSpPr>
          <p:nvPr>
            <p:ph idx="1"/>
          </p:nvPr>
        </p:nvSpPr>
        <p:spPr>
          <a:xfrm>
            <a:off x="152400" y="1524000"/>
            <a:ext cx="8229600" cy="4465320"/>
          </a:xfrm>
        </p:spPr>
        <p:txBody>
          <a:bodyPr>
            <a:normAutofit/>
          </a:bodyPr>
          <a:lstStyle/>
          <a:p>
            <a:pPr>
              <a:buNone/>
            </a:pPr>
            <a:r>
              <a:rPr lang="en-US" sz="1200" dirty="0" smtClean="0"/>
              <a:t>Basic Workshop 			$   200 </a:t>
            </a:r>
          </a:p>
          <a:p>
            <a:pPr>
              <a:buNone/>
            </a:pPr>
            <a:r>
              <a:rPr lang="en-US" sz="1200" dirty="0" smtClean="0"/>
              <a:t>Amp MIG Welder 			$   500 </a:t>
            </a:r>
          </a:p>
          <a:p>
            <a:pPr>
              <a:buNone/>
            </a:pPr>
            <a:r>
              <a:rPr lang="en-US" sz="1200" dirty="0" smtClean="0"/>
              <a:t>Acetylene Torch			$   400</a:t>
            </a:r>
          </a:p>
          <a:p>
            <a:pPr>
              <a:buNone/>
            </a:pPr>
            <a:r>
              <a:rPr lang="en-US" sz="1200" dirty="0" smtClean="0"/>
              <a:t>Magnetic Drill 			$   250 </a:t>
            </a:r>
          </a:p>
          <a:p>
            <a:pPr>
              <a:buNone/>
            </a:pPr>
            <a:r>
              <a:rPr lang="en-US" sz="1200" dirty="0" smtClean="0"/>
              <a:t>15 </a:t>
            </a:r>
            <a:r>
              <a:rPr lang="en-US" sz="1200" dirty="0" err="1" smtClean="0"/>
              <a:t>Amg</a:t>
            </a:r>
            <a:r>
              <a:rPr lang="en-US" sz="1200" dirty="0" smtClean="0"/>
              <a:t> and 5 Amp grinders 		$    150  	</a:t>
            </a:r>
          </a:p>
          <a:p>
            <a:pPr>
              <a:buNone/>
            </a:pPr>
            <a:r>
              <a:rPr lang="en-US" sz="1200" dirty="0" smtClean="0"/>
              <a:t>Allows tractor 			$ 6,000 </a:t>
            </a:r>
          </a:p>
          <a:p>
            <a:pPr>
              <a:buNone/>
            </a:pPr>
            <a:r>
              <a:rPr lang="en-US" sz="1200" dirty="0" smtClean="0"/>
              <a:t>CEB press 				$ 4,000</a:t>
            </a:r>
          </a:p>
          <a:p>
            <a:pPr>
              <a:buNone/>
            </a:pPr>
            <a:r>
              <a:rPr lang="en-US" sz="1200" dirty="0" err="1" smtClean="0"/>
              <a:t>Pulverizer</a:t>
            </a:r>
            <a:r>
              <a:rPr lang="en-US" sz="1200" dirty="0" smtClean="0"/>
              <a:t> 				$   800 </a:t>
            </a:r>
          </a:p>
          <a:p>
            <a:pPr>
              <a:buNone/>
            </a:pPr>
            <a:r>
              <a:rPr lang="en-US" sz="1200" dirty="0" smtClean="0"/>
              <a:t>2x Power Cube			$ 4,000  	</a:t>
            </a:r>
          </a:p>
          <a:p>
            <a:pPr>
              <a:buNone/>
            </a:pPr>
            <a:r>
              <a:rPr lang="en-US" sz="1200" dirty="0" smtClean="0"/>
              <a:t>Basic Advanced Workshop CNC Torch Tale	$ 1,500</a:t>
            </a:r>
          </a:p>
          <a:p>
            <a:pPr>
              <a:buNone/>
            </a:pPr>
            <a:r>
              <a:rPr lang="en-US" sz="1200" dirty="0" smtClean="0"/>
              <a:t>150Ton Ironworker  			$ 1,600 </a:t>
            </a:r>
          </a:p>
          <a:p>
            <a:pPr>
              <a:buNone/>
            </a:pPr>
            <a:r>
              <a:rPr lang="en-US" sz="1200" dirty="0" smtClean="0"/>
              <a:t>CNC Mill 				$ 4,000</a:t>
            </a:r>
          </a:p>
          <a:p>
            <a:pPr>
              <a:buNone/>
            </a:pPr>
            <a:r>
              <a:rPr lang="en-US" sz="1200" dirty="0" smtClean="0"/>
              <a:t>CNC Lath				$ 4,000 </a:t>
            </a:r>
          </a:p>
          <a:p>
            <a:pPr>
              <a:buNone/>
            </a:pPr>
            <a:r>
              <a:rPr lang="en-US" sz="1200" dirty="0" smtClean="0"/>
              <a:t>Heavy Duty Drill Press 			</a:t>
            </a:r>
            <a:r>
              <a:rPr lang="en-US" sz="1200" u="sng" dirty="0" smtClean="0"/>
              <a:t>$   600 </a:t>
            </a:r>
            <a:r>
              <a:rPr lang="en-US" sz="1200" dirty="0" smtClean="0"/>
              <a:t>	            </a:t>
            </a:r>
          </a:p>
          <a:p>
            <a:pPr>
              <a:buNone/>
            </a:pPr>
            <a:r>
              <a:rPr lang="en-US" sz="1200" dirty="0" smtClean="0"/>
              <a:t>				Total 	$28,000 </a:t>
            </a:r>
            <a:endParaRPr lang="en-US" sz="1200" dirty="0"/>
          </a:p>
        </p:txBody>
      </p:sp>
      <p:pic>
        <p:nvPicPr>
          <p:cNvPr id="8" name="Picture 2"/>
          <p:cNvPicPr>
            <a:picLocks noChangeAspect="1" noChangeArrowheads="1"/>
          </p:cNvPicPr>
          <p:nvPr/>
        </p:nvPicPr>
        <p:blipFill>
          <a:blip r:embed="rId3" cstate="print"/>
          <a:srcRect/>
          <a:stretch>
            <a:fillRect/>
          </a:stretch>
        </p:blipFill>
        <p:spPr bwMode="auto">
          <a:xfrm>
            <a:off x="152400" y="5105400"/>
            <a:ext cx="4572000" cy="1248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Market</a:t>
            </a:r>
            <a:endParaRPr lang="en-US" dirty="0"/>
          </a:p>
        </p:txBody>
      </p:sp>
      <p:sp>
        <p:nvSpPr>
          <p:cNvPr id="5" name="Content Placeholder 4"/>
          <p:cNvSpPr>
            <a:spLocks noGrp="1"/>
          </p:cNvSpPr>
          <p:nvPr>
            <p:ph idx="1"/>
          </p:nvPr>
        </p:nvSpPr>
        <p:spPr>
          <a:xfrm>
            <a:off x="304800" y="1905000"/>
            <a:ext cx="3429000" cy="4389120"/>
          </a:xfrm>
        </p:spPr>
        <p:txBody>
          <a:bodyPr>
            <a:normAutofit/>
          </a:bodyPr>
          <a:lstStyle/>
          <a:p>
            <a:pPr algn="just">
              <a:buNone/>
            </a:pPr>
            <a:r>
              <a:rPr lang="en-US" sz="1400" dirty="0" smtClean="0"/>
              <a:t>	“When it comes to organic options outside supermarkets and natural-foods markets, Fort Worth and environs aren't exactly overflowing with options. Where in other cities, farmers markets are primary sources for local organic produce, you won't find any organic farmers at the </a:t>
            </a:r>
            <a:r>
              <a:rPr lang="en-US" sz="1400" dirty="0" err="1" smtClean="0"/>
              <a:t>Cowtown</a:t>
            </a:r>
            <a:r>
              <a:rPr lang="en-US" sz="1400" dirty="0" smtClean="0"/>
              <a:t> Farmers Market, the group of local farmers selling produce on Wednesday and Saturday mornings at the Benbrook Traffic Circle.</a:t>
            </a:r>
          </a:p>
          <a:p>
            <a:pPr algn="just">
              <a:buNone/>
            </a:pPr>
            <a:r>
              <a:rPr lang="en-US" sz="1400" dirty="0" smtClean="0"/>
              <a:t>	Ben Walker, president of the North Central Texas Farmers Market Corp., which operates the </a:t>
            </a:r>
            <a:r>
              <a:rPr lang="en-US" sz="1400" dirty="0" err="1" smtClean="0"/>
              <a:t>Cowtown</a:t>
            </a:r>
            <a:r>
              <a:rPr lang="en-US" sz="1400" dirty="0" smtClean="0"/>
              <a:t> market, says his group has just one organic farmer, who sells only at the Grapevine Farmers Market.” – </a:t>
            </a:r>
          </a:p>
          <a:p>
            <a:pPr algn="just">
              <a:buNone/>
            </a:pPr>
            <a:r>
              <a:rPr lang="en-US" sz="900" dirty="0" smtClean="0"/>
              <a:t>(http://rawfooddietsecrets.com/blog/24/organic-raw-food-produce-in-fort-worth-texas/)</a:t>
            </a:r>
          </a:p>
          <a:p>
            <a:pPr algn="just"/>
            <a:endParaRPr lang="en-US" dirty="0"/>
          </a:p>
        </p:txBody>
      </p:sp>
      <p:sp>
        <p:nvSpPr>
          <p:cNvPr id="6" name="TextBox 5"/>
          <p:cNvSpPr txBox="1"/>
          <p:nvPr/>
        </p:nvSpPr>
        <p:spPr>
          <a:xfrm>
            <a:off x="3810000" y="1143000"/>
            <a:ext cx="5638800" cy="5539978"/>
          </a:xfrm>
          <a:prstGeom prst="rect">
            <a:avLst/>
          </a:prstGeom>
          <a:noFill/>
        </p:spPr>
        <p:txBody>
          <a:bodyPr wrap="square" rtlCol="0">
            <a:spAutoFit/>
          </a:bodyPr>
          <a:lstStyle/>
          <a:p>
            <a:r>
              <a:rPr lang="en-US" sz="1050" b="1" dirty="0" smtClean="0">
                <a:solidFill>
                  <a:schemeClr val="accent1">
                    <a:lumMod val="75000"/>
                  </a:schemeClr>
                </a:solidFill>
              </a:rPr>
              <a:t>ORGANIC RESTURANTS -</a:t>
            </a:r>
          </a:p>
          <a:p>
            <a:r>
              <a:rPr lang="en-US" sz="1050" dirty="0" smtClean="0">
                <a:solidFill>
                  <a:schemeClr val="accent1">
                    <a:lumMod val="75000"/>
                  </a:schemeClr>
                </a:solidFill>
                <a:hlinkClick r:id="rId2" tooltip="Spiral Diner and Bakery"/>
              </a:rPr>
              <a:t>Spiral Diner and Bakery</a:t>
            </a:r>
            <a:r>
              <a:rPr lang="en-US" sz="1050" dirty="0" smtClean="0">
                <a:solidFill>
                  <a:schemeClr val="accent1">
                    <a:lumMod val="75000"/>
                  </a:schemeClr>
                </a:solidFill>
              </a:rPr>
              <a:t> Fairmount- Bakery, Vegetarian, Organic 1314 W Magnolia Ave </a:t>
            </a:r>
          </a:p>
          <a:p>
            <a:r>
              <a:rPr lang="en-US" sz="1050" dirty="0" smtClean="0">
                <a:solidFill>
                  <a:schemeClr val="accent1">
                    <a:lumMod val="75000"/>
                  </a:schemeClr>
                </a:solidFill>
                <a:hlinkClick r:id="rId3" tooltip="Good 2 Go Taco"/>
              </a:rPr>
              <a:t>Good 2 Go Taco</a:t>
            </a:r>
            <a:r>
              <a:rPr lang="en-US" sz="1050" dirty="0" smtClean="0">
                <a:solidFill>
                  <a:schemeClr val="accent1">
                    <a:lumMod val="75000"/>
                  </a:schemeClr>
                </a:solidFill>
              </a:rPr>
              <a:t> Lakewood - Breakfast/Brunch, Tacos, Organic 1146 </a:t>
            </a:r>
            <a:r>
              <a:rPr lang="en-US" sz="1050" dirty="0" err="1" smtClean="0">
                <a:solidFill>
                  <a:schemeClr val="accent1">
                    <a:lumMod val="75000"/>
                  </a:schemeClr>
                </a:solidFill>
              </a:rPr>
              <a:t>Peavy</a:t>
            </a:r>
            <a:r>
              <a:rPr lang="en-US" sz="1050" dirty="0" smtClean="0">
                <a:solidFill>
                  <a:schemeClr val="accent1">
                    <a:lumMod val="75000"/>
                  </a:schemeClr>
                </a:solidFill>
              </a:rPr>
              <a:t> Rd</a:t>
            </a:r>
          </a:p>
          <a:p>
            <a:r>
              <a:rPr lang="en-US" sz="1050" dirty="0" smtClean="0">
                <a:solidFill>
                  <a:schemeClr val="accent1">
                    <a:lumMod val="75000"/>
                  </a:schemeClr>
                </a:solidFill>
                <a:hlinkClick r:id="rId4" tooltip="Restaurant AVA"/>
              </a:rPr>
              <a:t>Restaurant AVA</a:t>
            </a:r>
            <a:r>
              <a:rPr lang="en-US" sz="1050" dirty="0" smtClean="0">
                <a:solidFill>
                  <a:schemeClr val="accent1">
                    <a:lumMod val="75000"/>
                  </a:schemeClr>
                </a:solidFill>
              </a:rPr>
              <a:t> Rockwall - Seafood, Wine Bar, Organic 108 S Goliad St </a:t>
            </a:r>
          </a:p>
          <a:p>
            <a:r>
              <a:rPr lang="en-US" sz="1050" dirty="0" err="1" smtClean="0">
                <a:solidFill>
                  <a:schemeClr val="accent1">
                    <a:lumMod val="75000"/>
                  </a:schemeClr>
                </a:solidFill>
                <a:hlinkClick r:id="rId5" tooltip="Kozy Kitchen"/>
              </a:rPr>
              <a:t>Kozy</a:t>
            </a:r>
            <a:r>
              <a:rPr lang="en-US" sz="1050" dirty="0" smtClean="0">
                <a:solidFill>
                  <a:schemeClr val="accent1">
                    <a:lumMod val="75000"/>
                  </a:schemeClr>
                </a:solidFill>
                <a:hlinkClick r:id="rId5" tooltip="Kozy Kitchen"/>
              </a:rPr>
              <a:t> Kitchen</a:t>
            </a:r>
            <a:r>
              <a:rPr lang="en-US" sz="1050" dirty="0" smtClean="0">
                <a:solidFill>
                  <a:schemeClr val="accent1">
                    <a:lumMod val="75000"/>
                  </a:schemeClr>
                </a:solidFill>
              </a:rPr>
              <a:t> Oak Lawn/Breakfast/Brunch, Desserts, Organic 4433 McKinney Ave </a:t>
            </a:r>
          </a:p>
          <a:p>
            <a:r>
              <a:rPr lang="en-US" sz="1050" dirty="0" err="1" smtClean="0">
                <a:solidFill>
                  <a:schemeClr val="accent1">
                    <a:lumMod val="75000"/>
                  </a:schemeClr>
                </a:solidFill>
                <a:hlinkClick r:id="rId6" tooltip="Potager"/>
              </a:rPr>
              <a:t>Potager</a:t>
            </a:r>
            <a:r>
              <a:rPr lang="en-US" sz="1050" dirty="0" smtClean="0">
                <a:solidFill>
                  <a:schemeClr val="accent1">
                    <a:lumMod val="75000"/>
                  </a:schemeClr>
                </a:solidFill>
              </a:rPr>
              <a:t> Arlington - European, French, Organic 315 South Mesquite7</a:t>
            </a:r>
          </a:p>
          <a:p>
            <a:r>
              <a:rPr lang="en-US" sz="1050" dirty="0" err="1" smtClean="0">
                <a:solidFill>
                  <a:schemeClr val="accent1">
                    <a:lumMod val="75000"/>
                  </a:schemeClr>
                </a:solidFill>
                <a:hlinkClick r:id="rId7" tooltip="Yumilicious"/>
              </a:rPr>
              <a:t>Yumilicious</a:t>
            </a:r>
            <a:r>
              <a:rPr lang="en-US" sz="1050" dirty="0" smtClean="0">
                <a:solidFill>
                  <a:schemeClr val="accent1">
                    <a:lumMod val="75000"/>
                  </a:schemeClr>
                </a:solidFill>
              </a:rPr>
              <a:t> Allen - Desserts/Ice Cream, Kosher, Organic 190 E Stacy Rd Ste 1336 </a:t>
            </a:r>
          </a:p>
          <a:p>
            <a:r>
              <a:rPr lang="en-US" sz="1050" dirty="0" smtClean="0">
                <a:solidFill>
                  <a:schemeClr val="accent1">
                    <a:lumMod val="75000"/>
                  </a:schemeClr>
                </a:solidFill>
                <a:hlinkClick r:id="rId8" tooltip="Dive Coastal Cuisine"/>
              </a:rPr>
              <a:t>Dive Coastal Cuisine</a:t>
            </a:r>
            <a:r>
              <a:rPr lang="en-US" sz="1050" dirty="0" smtClean="0">
                <a:solidFill>
                  <a:schemeClr val="accent1">
                    <a:lumMod val="75000"/>
                  </a:schemeClr>
                </a:solidFill>
              </a:rPr>
              <a:t> Park Cities - Sandwiches/Subs, Seafood, Organic 3404 Rankin </a:t>
            </a:r>
          </a:p>
          <a:p>
            <a:r>
              <a:rPr lang="en-US" sz="1050" dirty="0" err="1" smtClean="0">
                <a:solidFill>
                  <a:schemeClr val="accent1">
                    <a:lumMod val="75000"/>
                  </a:schemeClr>
                </a:solidFill>
                <a:hlinkClick r:id="rId9" tooltip="Buzzbrews Kitchen"/>
              </a:rPr>
              <a:t>Buzzbrews</a:t>
            </a:r>
            <a:r>
              <a:rPr lang="en-US" sz="1050" dirty="0" smtClean="0">
                <a:solidFill>
                  <a:schemeClr val="accent1">
                    <a:lumMod val="75000"/>
                  </a:schemeClr>
                </a:solidFill>
                <a:hlinkClick r:id="rId9" tooltip="Buzzbrews Kitchen"/>
              </a:rPr>
              <a:t> Kitchen</a:t>
            </a:r>
            <a:r>
              <a:rPr lang="en-US" sz="1050" dirty="0" smtClean="0">
                <a:solidFill>
                  <a:schemeClr val="accent1">
                    <a:lumMod val="75000"/>
                  </a:schemeClr>
                </a:solidFill>
              </a:rPr>
              <a:t> Oak Lawn/Uptown - American, Diner, Organic 4334 Lemmon Ave </a:t>
            </a:r>
          </a:p>
          <a:p>
            <a:r>
              <a:rPr lang="en-US" sz="1050" dirty="0" smtClean="0">
                <a:solidFill>
                  <a:schemeClr val="accent1">
                    <a:lumMod val="75000"/>
                  </a:schemeClr>
                </a:solidFill>
                <a:hlinkClick r:id="rId10" tooltip="Villa-O"/>
              </a:rPr>
              <a:t>Villa-O</a:t>
            </a:r>
            <a:r>
              <a:rPr lang="en-US" sz="1050" dirty="0" smtClean="0">
                <a:solidFill>
                  <a:schemeClr val="accent1">
                    <a:lumMod val="75000"/>
                  </a:schemeClr>
                </a:solidFill>
              </a:rPr>
              <a:t> Oak Lawn/Uptown - Italian, Organic 4514 Travis St </a:t>
            </a:r>
          </a:p>
          <a:p>
            <a:r>
              <a:rPr lang="en-US" sz="1050" dirty="0" smtClean="0">
                <a:solidFill>
                  <a:schemeClr val="accent1">
                    <a:lumMod val="75000"/>
                  </a:schemeClr>
                </a:solidFill>
                <a:hlinkClick r:id="rId11" tooltip="Southpaw's Organic Cafe"/>
              </a:rPr>
              <a:t>Southpaw's Organic Cafe</a:t>
            </a:r>
            <a:r>
              <a:rPr lang="en-US" sz="1050" dirty="0" smtClean="0">
                <a:solidFill>
                  <a:schemeClr val="accent1">
                    <a:lumMod val="75000"/>
                  </a:schemeClr>
                </a:solidFill>
              </a:rPr>
              <a:t> Park Cities - Subs, Smoothies, Organic 6009 Berkshire Lane </a:t>
            </a:r>
          </a:p>
          <a:p>
            <a:r>
              <a:rPr lang="en-US" sz="1050" dirty="0" smtClean="0">
                <a:solidFill>
                  <a:schemeClr val="accent1">
                    <a:lumMod val="75000"/>
                  </a:schemeClr>
                </a:solidFill>
                <a:hlinkClick r:id="rId12" tooltip="Jason's Deli"/>
              </a:rPr>
              <a:t>Jason's Deli</a:t>
            </a:r>
            <a:r>
              <a:rPr lang="en-US" sz="1050" dirty="0" smtClean="0">
                <a:solidFill>
                  <a:schemeClr val="accent1">
                    <a:lumMod val="75000"/>
                  </a:schemeClr>
                </a:solidFill>
              </a:rPr>
              <a:t> </a:t>
            </a:r>
            <a:r>
              <a:rPr lang="en-US" sz="1050" dirty="0" err="1" smtClean="0">
                <a:solidFill>
                  <a:schemeClr val="accent1">
                    <a:lumMod val="75000"/>
                  </a:schemeClr>
                </a:solidFill>
              </a:rPr>
              <a:t>Hulen</a:t>
            </a:r>
            <a:r>
              <a:rPr lang="en-US" sz="1050" dirty="0" smtClean="0">
                <a:solidFill>
                  <a:schemeClr val="accent1">
                    <a:lumMod val="75000"/>
                  </a:schemeClr>
                </a:solidFill>
              </a:rPr>
              <a:t> Mall/</a:t>
            </a:r>
            <a:r>
              <a:rPr lang="en-US" sz="1050" dirty="0" err="1" smtClean="0">
                <a:solidFill>
                  <a:schemeClr val="accent1">
                    <a:lumMod val="75000"/>
                  </a:schemeClr>
                </a:solidFill>
              </a:rPr>
              <a:t>Cityview</a:t>
            </a:r>
            <a:r>
              <a:rPr lang="en-US" sz="1050" dirty="0" smtClean="0">
                <a:solidFill>
                  <a:schemeClr val="accent1">
                    <a:lumMod val="75000"/>
                  </a:schemeClr>
                </a:solidFill>
              </a:rPr>
              <a:t> - Subs, Soups, Organic 5100 Overton Ridge Blvd </a:t>
            </a:r>
          </a:p>
          <a:p>
            <a:r>
              <a:rPr lang="en-US" sz="1050" dirty="0" err="1" smtClean="0">
                <a:solidFill>
                  <a:schemeClr val="accent1">
                    <a:lumMod val="75000"/>
                  </a:schemeClr>
                </a:solidFill>
                <a:hlinkClick r:id="rId13" tooltip="Yumilicious"/>
              </a:rPr>
              <a:t>Yumilicious</a:t>
            </a:r>
            <a:r>
              <a:rPr lang="en-US" sz="1050" dirty="0" smtClean="0">
                <a:solidFill>
                  <a:schemeClr val="accent1">
                    <a:lumMod val="75000"/>
                  </a:schemeClr>
                </a:solidFill>
              </a:rPr>
              <a:t> Oak Lawn/ Desserts/ Kosher, Organic 3800 McKinney Ave Ste 160 </a:t>
            </a:r>
          </a:p>
          <a:p>
            <a:r>
              <a:rPr lang="en-US" sz="1050" dirty="0" smtClean="0">
                <a:solidFill>
                  <a:schemeClr val="accent1">
                    <a:lumMod val="75000"/>
                  </a:schemeClr>
                </a:solidFill>
                <a:hlinkClick r:id="rId14" tooltip="Classic Cafe at Roanoke"/>
              </a:rPr>
              <a:t>Classic Cafe at Roanoke</a:t>
            </a:r>
            <a:r>
              <a:rPr lang="en-US" sz="1050" dirty="0" smtClean="0">
                <a:solidFill>
                  <a:schemeClr val="accent1">
                    <a:lumMod val="75000"/>
                  </a:schemeClr>
                </a:solidFill>
              </a:rPr>
              <a:t> Roanoke - American, Seafood, Organic 504 N Oak St </a:t>
            </a:r>
          </a:p>
          <a:p>
            <a:r>
              <a:rPr lang="en-US" sz="1050" dirty="0" smtClean="0">
                <a:solidFill>
                  <a:schemeClr val="accent1">
                    <a:lumMod val="75000"/>
                  </a:schemeClr>
                </a:solidFill>
                <a:hlinkClick r:id="rId15" tooltip="Company Cafe"/>
              </a:rPr>
              <a:t>Company Cafe</a:t>
            </a:r>
            <a:r>
              <a:rPr lang="en-US" sz="1050" dirty="0" smtClean="0">
                <a:solidFill>
                  <a:schemeClr val="accent1">
                    <a:lumMod val="75000"/>
                  </a:schemeClr>
                </a:solidFill>
              </a:rPr>
              <a:t> East Dallas/Lakewood - American, Organic 2217 Greenville Ave </a:t>
            </a:r>
          </a:p>
          <a:p>
            <a:r>
              <a:rPr lang="en-US" sz="1050" dirty="0" err="1" smtClean="0">
                <a:solidFill>
                  <a:schemeClr val="accent1">
                    <a:lumMod val="75000"/>
                  </a:schemeClr>
                </a:solidFill>
                <a:hlinkClick r:id="rId16" tooltip="Yumilicious"/>
              </a:rPr>
              <a:t>Yumilicious</a:t>
            </a:r>
            <a:r>
              <a:rPr lang="en-US" sz="1050" dirty="0" smtClean="0">
                <a:solidFill>
                  <a:schemeClr val="accent1">
                    <a:lumMod val="75000"/>
                  </a:schemeClr>
                </a:solidFill>
              </a:rPr>
              <a:t> Plano - Desserts/Ice Cream, Kosher, Organic 1900 Preston Rd #337 </a:t>
            </a:r>
          </a:p>
          <a:p>
            <a:r>
              <a:rPr lang="en-US" sz="1050" dirty="0" err="1" smtClean="0">
                <a:solidFill>
                  <a:schemeClr val="accent1">
                    <a:lumMod val="75000"/>
                  </a:schemeClr>
                </a:solidFill>
                <a:hlinkClick r:id="rId17" tooltip="Sfuzzi Uptown"/>
              </a:rPr>
              <a:t>Sfuzzi</a:t>
            </a:r>
            <a:r>
              <a:rPr lang="en-US" sz="1050" dirty="0" smtClean="0">
                <a:solidFill>
                  <a:schemeClr val="accent1">
                    <a:lumMod val="75000"/>
                  </a:schemeClr>
                </a:solidFill>
                <a:hlinkClick r:id="rId17" tooltip="Sfuzzi Uptown"/>
              </a:rPr>
              <a:t> Uptown</a:t>
            </a:r>
            <a:r>
              <a:rPr lang="en-US" sz="1050" dirty="0" smtClean="0">
                <a:solidFill>
                  <a:schemeClr val="accent1">
                    <a:lumMod val="75000"/>
                  </a:schemeClr>
                </a:solidFill>
              </a:rPr>
              <a:t> Oak Lawn/Uptown - Italian, Pizza, Organic 2533 McKinney Ave </a:t>
            </a:r>
          </a:p>
          <a:p>
            <a:r>
              <a:rPr lang="en-US" sz="1050" dirty="0" smtClean="0">
                <a:solidFill>
                  <a:schemeClr val="accent1">
                    <a:lumMod val="75000"/>
                  </a:schemeClr>
                </a:solidFill>
                <a:hlinkClick r:id="rId18" tooltip="Patina Green Home &amp; Market"/>
              </a:rPr>
              <a:t>Patina Green Home &amp; Market</a:t>
            </a:r>
            <a:r>
              <a:rPr lang="en-US" sz="1050" dirty="0" smtClean="0">
                <a:solidFill>
                  <a:schemeClr val="accent1">
                    <a:lumMod val="75000"/>
                  </a:schemeClr>
                </a:solidFill>
              </a:rPr>
              <a:t> McKinney - Subs, Vegetarian, Organic 116 n. Tennessee </a:t>
            </a:r>
          </a:p>
          <a:p>
            <a:r>
              <a:rPr lang="en-US" sz="1050" dirty="0" smtClean="0">
                <a:solidFill>
                  <a:schemeClr val="accent1">
                    <a:lumMod val="75000"/>
                  </a:schemeClr>
                </a:solidFill>
                <a:hlinkClick r:id="rId19" tooltip="The Life House"/>
              </a:rPr>
              <a:t>The Life House</a:t>
            </a:r>
            <a:r>
              <a:rPr lang="en-US" sz="1050" dirty="0" smtClean="0">
                <a:solidFill>
                  <a:schemeClr val="accent1">
                    <a:lumMod val="75000"/>
                  </a:schemeClr>
                </a:solidFill>
              </a:rPr>
              <a:t> Rockwall - Bakery, Coffee, Organic 506 N Goliad St </a:t>
            </a:r>
          </a:p>
          <a:p>
            <a:r>
              <a:rPr lang="en-US" sz="1050" dirty="0" smtClean="0">
                <a:solidFill>
                  <a:schemeClr val="accent1">
                    <a:lumMod val="75000"/>
                  </a:schemeClr>
                </a:solidFill>
                <a:hlinkClick r:id="rId20" tooltip="B's Texican"/>
              </a:rPr>
              <a:t>B's </a:t>
            </a:r>
            <a:r>
              <a:rPr lang="en-US" sz="1050" dirty="0" err="1" smtClean="0">
                <a:solidFill>
                  <a:schemeClr val="accent1">
                    <a:lumMod val="75000"/>
                  </a:schemeClr>
                </a:solidFill>
                <a:hlinkClick r:id="rId20" tooltip="B's Texican"/>
              </a:rPr>
              <a:t>Texican</a:t>
            </a:r>
            <a:r>
              <a:rPr lang="en-US" sz="1050" dirty="0" smtClean="0">
                <a:solidFill>
                  <a:schemeClr val="accent1">
                    <a:lumMod val="75000"/>
                  </a:schemeClr>
                </a:solidFill>
              </a:rPr>
              <a:t> Midlothian - Burgers, Tex-Mex, Organic 4470 E US 287 </a:t>
            </a:r>
          </a:p>
          <a:p>
            <a:r>
              <a:rPr lang="en-US" sz="1050" dirty="0" smtClean="0">
                <a:solidFill>
                  <a:schemeClr val="accent1">
                    <a:lumMod val="75000"/>
                  </a:schemeClr>
                </a:solidFill>
                <a:hlinkClick r:id="rId21" tooltip="Smoothie Factory of Coppell"/>
              </a:rPr>
              <a:t>Smoothie Factory </a:t>
            </a:r>
            <a:r>
              <a:rPr lang="en-US" sz="1050" dirty="0" smtClean="0">
                <a:solidFill>
                  <a:schemeClr val="accent1">
                    <a:lumMod val="75000"/>
                  </a:schemeClr>
                </a:solidFill>
              </a:rPr>
              <a:t>Coppell - Smoothies, Vegetarian, Organic 230 N. Denton Tap Rd </a:t>
            </a:r>
          </a:p>
          <a:p>
            <a:r>
              <a:rPr lang="en-US" sz="1050" dirty="0" smtClean="0">
                <a:solidFill>
                  <a:schemeClr val="accent1">
                    <a:lumMod val="75000"/>
                  </a:schemeClr>
                </a:solidFill>
                <a:hlinkClick r:id="rId22" tooltip="Southpaw's Organic Grill"/>
              </a:rPr>
              <a:t>Southpaw's Organic Grill</a:t>
            </a:r>
            <a:r>
              <a:rPr lang="en-US" sz="1050" dirty="0" smtClean="0">
                <a:solidFill>
                  <a:schemeClr val="accent1">
                    <a:lumMod val="75000"/>
                  </a:schemeClr>
                </a:solidFill>
              </a:rPr>
              <a:t> Oak Lawn, Subs, Organic, Salads 3227 McKinney Avenue </a:t>
            </a:r>
          </a:p>
          <a:p>
            <a:r>
              <a:rPr lang="en-US" sz="1050" dirty="0" smtClean="0">
                <a:solidFill>
                  <a:schemeClr val="accent1">
                    <a:lumMod val="75000"/>
                  </a:schemeClr>
                </a:solidFill>
                <a:hlinkClick r:id="rId23" tooltip="Bread Haus"/>
              </a:rPr>
              <a:t>Bread </a:t>
            </a:r>
            <a:r>
              <a:rPr lang="en-US" sz="1050" dirty="0" err="1" smtClean="0">
                <a:solidFill>
                  <a:schemeClr val="accent1">
                    <a:lumMod val="75000"/>
                  </a:schemeClr>
                </a:solidFill>
                <a:hlinkClick r:id="rId23" tooltip="Bread Haus"/>
              </a:rPr>
              <a:t>Haus</a:t>
            </a:r>
            <a:r>
              <a:rPr lang="en-US" sz="1050" dirty="0" smtClean="0">
                <a:solidFill>
                  <a:schemeClr val="accent1">
                    <a:lumMod val="75000"/>
                  </a:schemeClr>
                </a:solidFill>
              </a:rPr>
              <a:t> Grapevine - Bakery, Organic 700 W Dallas Rd </a:t>
            </a:r>
          </a:p>
          <a:p>
            <a:r>
              <a:rPr lang="en-US" sz="1050" dirty="0" smtClean="0">
                <a:solidFill>
                  <a:schemeClr val="accent1">
                    <a:lumMod val="75000"/>
                  </a:schemeClr>
                </a:solidFill>
                <a:hlinkClick r:id="rId24" tooltip="Tumbleweed Tea Room"/>
              </a:rPr>
              <a:t>Tumbleweed Tea Room</a:t>
            </a:r>
            <a:r>
              <a:rPr lang="en-US" sz="1050" dirty="0" smtClean="0">
                <a:solidFill>
                  <a:schemeClr val="accent1">
                    <a:lumMod val="75000"/>
                  </a:schemeClr>
                </a:solidFill>
              </a:rPr>
              <a:t> Justin - Coffee, Diner, Organic 100 West 3rd St </a:t>
            </a:r>
          </a:p>
          <a:p>
            <a:r>
              <a:rPr lang="en-US" sz="1050" dirty="0" smtClean="0">
                <a:solidFill>
                  <a:schemeClr val="accent1">
                    <a:lumMod val="75000"/>
                  </a:schemeClr>
                </a:solidFill>
                <a:hlinkClick r:id="rId25" tooltip="Wholesome Foods Bakery"/>
              </a:rPr>
              <a:t>Wholesome Foods Bakery</a:t>
            </a:r>
            <a:r>
              <a:rPr lang="en-US" sz="1050" dirty="0" smtClean="0">
                <a:solidFill>
                  <a:schemeClr val="accent1">
                    <a:lumMod val="75000"/>
                  </a:schemeClr>
                </a:solidFill>
              </a:rPr>
              <a:t> East Dallas/Lakewood - Bakery, Organic 718 N. Buckner </a:t>
            </a:r>
          </a:p>
          <a:p>
            <a:r>
              <a:rPr lang="en-US" sz="1050" dirty="0" smtClean="0">
                <a:solidFill>
                  <a:schemeClr val="accent1">
                    <a:lumMod val="75000"/>
                  </a:schemeClr>
                </a:solidFill>
                <a:hlinkClick r:id="rId26" tooltip="Texas Harvest Pie Company"/>
              </a:rPr>
              <a:t>Texas Harvest Pie Company</a:t>
            </a:r>
            <a:r>
              <a:rPr lang="en-US" sz="1050" dirty="0" smtClean="0">
                <a:solidFill>
                  <a:schemeClr val="accent1">
                    <a:lumMod val="75000"/>
                  </a:schemeClr>
                </a:solidFill>
              </a:rPr>
              <a:t> Keller - Bakery, Subs, Organic 124 S Main Street </a:t>
            </a:r>
          </a:p>
          <a:p>
            <a:r>
              <a:rPr lang="en-US" sz="1050" dirty="0" smtClean="0">
                <a:solidFill>
                  <a:schemeClr val="accent1">
                    <a:lumMod val="75000"/>
                  </a:schemeClr>
                </a:solidFill>
                <a:hlinkClick r:id="rId27" tooltip="Company Cafe"/>
              </a:rPr>
              <a:t>Company Cafe</a:t>
            </a:r>
            <a:r>
              <a:rPr lang="en-US" sz="1050" dirty="0" smtClean="0">
                <a:solidFill>
                  <a:schemeClr val="accent1">
                    <a:lumMod val="75000"/>
                  </a:schemeClr>
                </a:solidFill>
              </a:rPr>
              <a:t> Oak Lawn/ American, Breakfast/Brunch, Organic 3136 </a:t>
            </a:r>
            <a:r>
              <a:rPr lang="en-US" sz="1050" dirty="0" err="1" smtClean="0">
                <a:solidFill>
                  <a:schemeClr val="accent1">
                    <a:lumMod val="75000"/>
                  </a:schemeClr>
                </a:solidFill>
              </a:rPr>
              <a:t>Routh</a:t>
            </a:r>
            <a:r>
              <a:rPr lang="en-US" sz="1050" dirty="0" smtClean="0">
                <a:solidFill>
                  <a:schemeClr val="accent1">
                    <a:lumMod val="75000"/>
                  </a:schemeClr>
                </a:solidFill>
              </a:rPr>
              <a:t> Street </a:t>
            </a:r>
          </a:p>
          <a:p>
            <a:r>
              <a:rPr lang="en-US" sz="1050" dirty="0" smtClean="0">
                <a:solidFill>
                  <a:schemeClr val="accent1">
                    <a:lumMod val="75000"/>
                  </a:schemeClr>
                </a:solidFill>
                <a:hlinkClick r:id="rId28" tooltip="Coppell Bahama Beach Club"/>
              </a:rPr>
              <a:t>Coppell </a:t>
            </a:r>
            <a:r>
              <a:rPr lang="en-US" sz="1050" dirty="0" err="1" smtClean="0">
                <a:solidFill>
                  <a:schemeClr val="accent1">
                    <a:lumMod val="75000"/>
                  </a:schemeClr>
                </a:solidFill>
                <a:hlinkClick r:id="rId28" tooltip="Coppell Bahama Beach Club"/>
              </a:rPr>
              <a:t>Bahama</a:t>
            </a:r>
            <a:r>
              <a:rPr lang="en-US" sz="1050" dirty="0" smtClean="0">
                <a:solidFill>
                  <a:schemeClr val="accent1">
                    <a:lumMod val="75000"/>
                  </a:schemeClr>
                </a:solidFill>
                <a:hlinkClick r:id="rId28" tooltip="Coppell Bahama Beach Club"/>
              </a:rPr>
              <a:t> Beach Club</a:t>
            </a:r>
            <a:r>
              <a:rPr lang="en-US" sz="1050" dirty="0" smtClean="0">
                <a:solidFill>
                  <a:schemeClr val="accent1">
                    <a:lumMod val="75000"/>
                  </a:schemeClr>
                </a:solidFill>
              </a:rPr>
              <a:t> Irving - Subs, Smoothies, Organic 1849 E Beltline Road </a:t>
            </a:r>
          </a:p>
          <a:p>
            <a:r>
              <a:rPr lang="en-US" sz="1050" dirty="0" smtClean="0">
                <a:solidFill>
                  <a:schemeClr val="accent1">
                    <a:lumMod val="75000"/>
                  </a:schemeClr>
                </a:solidFill>
                <a:hlinkClick r:id="rId29" tooltip="Beach Street Market"/>
              </a:rPr>
              <a:t>Beach Street Market</a:t>
            </a:r>
            <a:r>
              <a:rPr lang="en-US" sz="1050" dirty="0" smtClean="0">
                <a:solidFill>
                  <a:schemeClr val="accent1">
                    <a:lumMod val="75000"/>
                  </a:schemeClr>
                </a:solidFill>
              </a:rPr>
              <a:t>  Haltom City - Vegetarian, Organic 3789 n beach street </a:t>
            </a:r>
          </a:p>
          <a:p>
            <a:r>
              <a:rPr lang="en-US" sz="1050" dirty="0" err="1" smtClean="0">
                <a:solidFill>
                  <a:schemeClr val="accent1">
                    <a:lumMod val="75000"/>
                  </a:schemeClr>
                </a:solidFill>
                <a:hlinkClick r:id="rId30" tooltip="Zio Cecio Cucina Italiana"/>
              </a:rPr>
              <a:t>Zio</a:t>
            </a:r>
            <a:r>
              <a:rPr lang="en-US" sz="1050" dirty="0" smtClean="0">
                <a:solidFill>
                  <a:schemeClr val="accent1">
                    <a:lumMod val="75000"/>
                  </a:schemeClr>
                </a:solidFill>
                <a:hlinkClick r:id="rId30" tooltip="Zio Cecio Cucina Italiana"/>
              </a:rPr>
              <a:t> </a:t>
            </a:r>
            <a:r>
              <a:rPr lang="en-US" sz="1050" dirty="0" err="1" smtClean="0">
                <a:solidFill>
                  <a:schemeClr val="accent1">
                    <a:lumMod val="75000"/>
                  </a:schemeClr>
                </a:solidFill>
                <a:hlinkClick r:id="rId30" tooltip="Zio Cecio Cucina Italiana"/>
              </a:rPr>
              <a:t>Cecio</a:t>
            </a:r>
            <a:r>
              <a:rPr lang="en-US" sz="1050" dirty="0" smtClean="0">
                <a:solidFill>
                  <a:schemeClr val="accent1">
                    <a:lumMod val="75000"/>
                  </a:schemeClr>
                </a:solidFill>
                <a:hlinkClick r:id="rId30" tooltip="Zio Cecio Cucina Italiana"/>
              </a:rPr>
              <a:t> </a:t>
            </a:r>
            <a:r>
              <a:rPr lang="en-US" sz="1050" dirty="0" err="1" smtClean="0">
                <a:solidFill>
                  <a:schemeClr val="accent1">
                    <a:lumMod val="75000"/>
                  </a:schemeClr>
                </a:solidFill>
                <a:hlinkClick r:id="rId30" tooltip="Zio Cecio Cucina Italiana"/>
              </a:rPr>
              <a:t>Cucina</a:t>
            </a:r>
            <a:r>
              <a:rPr lang="en-US" sz="1050" dirty="0" smtClean="0">
                <a:solidFill>
                  <a:schemeClr val="accent1">
                    <a:lumMod val="75000"/>
                  </a:schemeClr>
                </a:solidFill>
                <a:hlinkClick r:id="rId30" tooltip="Zio Cecio Cucina Italiana"/>
              </a:rPr>
              <a:t> </a:t>
            </a:r>
            <a:r>
              <a:rPr lang="en-US" sz="1050" dirty="0" err="1" smtClean="0">
                <a:solidFill>
                  <a:schemeClr val="accent1">
                    <a:lumMod val="75000"/>
                  </a:schemeClr>
                </a:solidFill>
                <a:hlinkClick r:id="rId30" tooltip="Zio Cecio Cucina Italiana"/>
              </a:rPr>
              <a:t>Italiana</a:t>
            </a:r>
            <a:r>
              <a:rPr lang="en-US" sz="1050" dirty="0" smtClean="0">
                <a:solidFill>
                  <a:schemeClr val="accent1">
                    <a:lumMod val="75000"/>
                  </a:schemeClr>
                </a:solidFill>
              </a:rPr>
              <a:t> North Dallas - Italian, Seafood, Organic 4615 W Lovers </a:t>
            </a:r>
            <a:r>
              <a:rPr lang="en-US" sz="1050" dirty="0" err="1" smtClean="0">
                <a:solidFill>
                  <a:schemeClr val="accent1">
                    <a:lumMod val="75000"/>
                  </a:schemeClr>
                </a:solidFill>
              </a:rPr>
              <a:t>Ln</a:t>
            </a:r>
            <a:r>
              <a:rPr lang="en-US" sz="1050" dirty="0" smtClean="0">
                <a:solidFill>
                  <a:schemeClr val="accent1">
                    <a:lumMod val="75000"/>
                  </a:schemeClr>
                </a:solidFill>
              </a:rPr>
              <a:t> </a:t>
            </a:r>
          </a:p>
          <a:p>
            <a:r>
              <a:rPr lang="en-US" sz="1050" dirty="0" smtClean="0">
                <a:solidFill>
                  <a:schemeClr val="accent1">
                    <a:lumMod val="75000"/>
                  </a:schemeClr>
                </a:solidFill>
                <a:hlinkClick r:id="rId31" tooltip="One2One Restaurant and Bar"/>
              </a:rPr>
              <a:t>One2One Restaurant and Bar</a:t>
            </a:r>
            <a:r>
              <a:rPr lang="en-US" sz="1050" dirty="0" smtClean="0">
                <a:solidFill>
                  <a:schemeClr val="accent1">
                    <a:lumMod val="75000"/>
                  </a:schemeClr>
                </a:solidFill>
              </a:rPr>
              <a:t> Frisco - American, Organic 1339 Legacy Dr </a:t>
            </a:r>
          </a:p>
          <a:p>
            <a:r>
              <a:rPr lang="en-US" sz="1050" dirty="0" smtClean="0">
                <a:solidFill>
                  <a:schemeClr val="accent1">
                    <a:lumMod val="75000"/>
                  </a:schemeClr>
                </a:solidFill>
                <a:hlinkClick r:id="rId32" tooltip="Avoca Coffee"/>
              </a:rPr>
              <a:t>Avoca Coffee</a:t>
            </a:r>
            <a:r>
              <a:rPr lang="en-US" sz="1050" dirty="0" smtClean="0">
                <a:solidFill>
                  <a:schemeClr val="accent1">
                    <a:lumMod val="75000"/>
                  </a:schemeClr>
                </a:solidFill>
              </a:rPr>
              <a:t> Fairmount/Coffee, Organic 1311 W. Magnolia Ave. </a:t>
            </a:r>
          </a:p>
          <a:p>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143000"/>
          </a:xfrm>
        </p:spPr>
        <p:txBody>
          <a:bodyPr/>
          <a:lstStyle/>
          <a:p>
            <a:r>
              <a:rPr lang="en-US" dirty="0" smtClean="0"/>
              <a:t>Customers</a:t>
            </a:r>
            <a:endParaRPr lang="en-US" dirty="0"/>
          </a:p>
        </p:txBody>
      </p:sp>
      <p:sp>
        <p:nvSpPr>
          <p:cNvPr id="3" name="Content Placeholder 2"/>
          <p:cNvSpPr>
            <a:spLocks noGrp="1"/>
          </p:cNvSpPr>
          <p:nvPr>
            <p:ph idx="1"/>
          </p:nvPr>
        </p:nvSpPr>
        <p:spPr>
          <a:xfrm>
            <a:off x="152400" y="1981200"/>
            <a:ext cx="2895600" cy="4389120"/>
          </a:xfrm>
        </p:spPr>
        <p:txBody>
          <a:bodyPr/>
          <a:lstStyle/>
          <a:p>
            <a:pPr>
              <a:buNone/>
            </a:pPr>
            <a:r>
              <a:rPr lang="en-US" sz="1200" b="1" cap="all" dirty="0" smtClean="0"/>
              <a:t>organic poll</a:t>
            </a:r>
          </a:p>
          <a:p>
            <a:pPr>
              <a:buNone/>
            </a:pPr>
            <a:r>
              <a:rPr lang="en-US" sz="1200" b="1" cap="all" dirty="0" smtClean="0"/>
              <a:t> “</a:t>
            </a:r>
            <a:r>
              <a:rPr lang="en-US" sz="1200" b="1" dirty="0" smtClean="0"/>
              <a:t>Organic: You Know You Want It” </a:t>
            </a:r>
          </a:p>
          <a:p>
            <a:pPr>
              <a:buNone/>
            </a:pPr>
            <a:r>
              <a:rPr lang="en-US" sz="1200" b="1" dirty="0" smtClean="0"/>
              <a:t>	 - A new poll shows people of all ages, but especially those under 35, want organic food. -</a:t>
            </a:r>
            <a:r>
              <a:rPr lang="en-US" sz="1200" dirty="0" smtClean="0"/>
              <a:t> Leah </a:t>
            </a:r>
            <a:r>
              <a:rPr lang="en-US" sz="1200" dirty="0" err="1" smtClean="0"/>
              <a:t>Zerbe</a:t>
            </a:r>
            <a:r>
              <a:rPr lang="en-US" sz="1200" dirty="0" smtClean="0"/>
              <a:t> </a:t>
            </a:r>
          </a:p>
          <a:p>
            <a:pPr>
              <a:buNone/>
            </a:pPr>
            <a:endParaRPr lang="en-US" dirty="0"/>
          </a:p>
        </p:txBody>
      </p:sp>
      <p:sp>
        <p:nvSpPr>
          <p:cNvPr id="4" name="TextBox 3"/>
          <p:cNvSpPr txBox="1"/>
          <p:nvPr/>
        </p:nvSpPr>
        <p:spPr>
          <a:xfrm>
            <a:off x="3276600" y="1219200"/>
            <a:ext cx="5867400" cy="5170646"/>
          </a:xfrm>
          <a:prstGeom prst="rect">
            <a:avLst/>
          </a:prstGeom>
          <a:noFill/>
        </p:spPr>
        <p:txBody>
          <a:bodyPr wrap="square" rtlCol="0">
            <a:spAutoFit/>
          </a:bodyPr>
          <a:lstStyle/>
          <a:p>
            <a:pPr algn="just"/>
            <a:r>
              <a:rPr lang="en-US" sz="1200" dirty="0" smtClean="0"/>
              <a:t>RODALE NEWS, EMMAUS, PA—A new </a:t>
            </a:r>
            <a:r>
              <a:rPr lang="en-US" sz="1200" dirty="0" smtClean="0">
                <a:hlinkClick r:id="rId2"/>
              </a:rPr>
              <a:t>poll</a:t>
            </a:r>
            <a:r>
              <a:rPr lang="en-US" sz="1200" dirty="0" smtClean="0"/>
              <a:t> looking at consumer preference regarding </a:t>
            </a:r>
            <a:r>
              <a:rPr lang="en-US" sz="1200" dirty="0" smtClean="0">
                <a:hlinkClick r:id="rId3"/>
              </a:rPr>
              <a:t>organic</a:t>
            </a:r>
            <a:r>
              <a:rPr lang="en-US" sz="1200" dirty="0" smtClean="0"/>
              <a:t> versus chemically grown food is enough to send shivers down the spines of industrial food execs. In the new Thomason Reuters–NPR health poll, the majority of people in </a:t>
            </a:r>
            <a:r>
              <a:rPr lang="en-US" sz="1200" i="1" dirty="0" smtClean="0"/>
              <a:t>every</a:t>
            </a:r>
            <a:r>
              <a:rPr lang="en-US" sz="1200" dirty="0" smtClean="0"/>
              <a:t> income range said they would prefer to eat organic food if given the choice. The greatest preference for organic comes from people age 35 and under, with those respondents citing the desire to support local farmers and the need to avoid toxic material in food as the top reasons for wanting organic. </a:t>
            </a:r>
          </a:p>
          <a:p>
            <a:pPr algn="just"/>
            <a:r>
              <a:rPr lang="en-US" sz="1200" b="1" dirty="0" smtClean="0"/>
              <a:t>THE DETAILS:</a:t>
            </a:r>
            <a:r>
              <a:rPr lang="en-US" sz="1200" dirty="0" smtClean="0"/>
              <a:t> Researchers polled about 3,000 people in early May to gather data indicating whether people prefer organic or </a:t>
            </a:r>
            <a:r>
              <a:rPr lang="en-US" sz="1200" dirty="0" smtClean="0">
                <a:hlinkClick r:id="rId4"/>
              </a:rPr>
              <a:t>chemically grown</a:t>
            </a:r>
            <a:r>
              <a:rPr lang="en-US" sz="1200" dirty="0" smtClean="0"/>
              <a:t> produce. (Food grown with synthetic chemicals is sometimes referred to as "conventional," but organic growing methods have been around a lot longer. So which method is really conventional?)</a:t>
            </a:r>
          </a:p>
          <a:p>
            <a:pPr algn="just"/>
            <a:r>
              <a:rPr lang="en-US" sz="1200" dirty="0" smtClean="0"/>
              <a:t>Nearly 60 percent of respondents said they'd prefer organic, if given a choice. About 45 percent of those people said they look to the local farmer's market to source organic food, followed by the grocery store (32 percent) and a home garden (20 percent). </a:t>
            </a:r>
          </a:p>
          <a:p>
            <a:pPr algn="just"/>
            <a:r>
              <a:rPr lang="en-US" sz="1200" dirty="0" smtClean="0"/>
              <a:t>While the majority in every age group said they prefer organic food, the 35-and-under age group showed the strongest support for organic, with about 63 percent opting for organic.</a:t>
            </a:r>
          </a:p>
          <a:p>
            <a:pPr algn="just"/>
            <a:r>
              <a:rPr lang="en-US" sz="1200" b="1" dirty="0" smtClean="0"/>
              <a:t>WHAT IT MEANS:</a:t>
            </a:r>
            <a:r>
              <a:rPr lang="en-US" sz="1200" dirty="0" smtClean="0"/>
              <a:t> It seems as though every week there's a new scientific study strengthening the case for organic, and this poll shows people are listening. Pesticides have been linked to ADHD, autism, obesity, Parkinson's disease, certain cancers, infertility, miscarriage, diabetes, and other ills. Aside from that, researchers have found that the most used pesticides are tainting not only our water supplies, but our food chain, as well. Systemic pesticides, such as the popular Roundup, are taken up </a:t>
            </a:r>
            <a:r>
              <a:rPr lang="en-US" sz="1200" i="1" dirty="0" smtClean="0"/>
              <a:t>inside</a:t>
            </a:r>
            <a:r>
              <a:rPr lang="en-US" sz="1200" dirty="0" smtClean="0"/>
              <a:t> of the plant, meaning we're often eating pesticides when we eat conventional food, even if we wash the produce beforehand.</a:t>
            </a:r>
          </a:p>
          <a:p>
            <a:endParaRPr lang="en-US" dirty="0"/>
          </a:p>
        </p:txBody>
      </p:sp>
      <p:pic>
        <p:nvPicPr>
          <p:cNvPr id="2051" name="Picture 3"/>
          <p:cNvPicPr>
            <a:picLocks noChangeAspect="1" noChangeArrowheads="1"/>
          </p:cNvPicPr>
          <p:nvPr/>
        </p:nvPicPr>
        <p:blipFill>
          <a:blip r:embed="rId5" cstate="print"/>
          <a:srcRect/>
          <a:stretch>
            <a:fillRect/>
          </a:stretch>
        </p:blipFill>
        <p:spPr bwMode="auto">
          <a:xfrm>
            <a:off x="152400" y="3276600"/>
            <a:ext cx="3048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a:bodyPr>
          <a:lstStyle/>
          <a:p>
            <a:r>
              <a:rPr lang="en-US" dirty="0" smtClean="0"/>
              <a:t>Growing Regions in Texas</a:t>
            </a:r>
            <a:endParaRPr lang="en-US" dirty="0"/>
          </a:p>
        </p:txBody>
      </p:sp>
      <p:sp>
        <p:nvSpPr>
          <p:cNvPr id="3" name="Content Placeholder 2"/>
          <p:cNvSpPr>
            <a:spLocks noGrp="1"/>
          </p:cNvSpPr>
          <p:nvPr>
            <p:ph idx="1"/>
          </p:nvPr>
        </p:nvSpPr>
        <p:spPr>
          <a:xfrm>
            <a:off x="228600" y="1676400"/>
            <a:ext cx="5181600" cy="4389120"/>
          </a:xfrm>
        </p:spPr>
        <p:txBody>
          <a:bodyPr>
            <a:normAutofit fontScale="25000" lnSpcReduction="20000"/>
          </a:bodyPr>
          <a:lstStyle/>
          <a:p>
            <a:pPr>
              <a:buNone/>
            </a:pPr>
            <a:r>
              <a:rPr lang="en-US" sz="4800" dirty="0" smtClean="0">
                <a:latin typeface="+mj-lt"/>
              </a:rPr>
              <a:t> </a:t>
            </a:r>
            <a:endParaRPr lang="en-US" sz="4000" dirty="0" smtClean="0">
              <a:latin typeface="+mj-lt"/>
            </a:endParaRPr>
          </a:p>
          <a:p>
            <a:r>
              <a:rPr lang="en-US" sz="4000" b="1" dirty="0" smtClean="0">
                <a:latin typeface="+mj-lt"/>
              </a:rPr>
              <a:t>Region 1 - West Texas</a:t>
            </a:r>
          </a:p>
          <a:p>
            <a:pPr>
              <a:buNone/>
            </a:pPr>
            <a:r>
              <a:rPr lang="en-US" sz="4000" dirty="0" smtClean="0">
                <a:latin typeface="+mj-lt"/>
              </a:rPr>
              <a:t>         Counties Included: Andrews, Armstrong, Bailey, Borden, Brewster, Briscoe, Brown, Callahan, Carson, Castro, Childress, Cochran, Coleman, Collingsworth, Comanche, Crane, Crosby, Culberson, Dallam, Dawson, Deaf Smith, Dickens, Donley, Eastland, Ector, El Paso, Fisher, Floyd, Foard, Gaines, Garza, Glasscock, Gray, Hale, Hall, Hansford, Hartley, Haskell, Hemphill, Hockley, Howard, Hudspeth, Hutchinson, Jeff Davis, Jones, Kent, King, Knox, Lamb, Lipscomb, Loving, Lubbock, Lynn, Martin, Midland, Mitchell, Moore, Motley, Nolan, Ochiltree, Oldham, Parmer, Pecos, Potter, Presidio, Randall, Reeves, Roberts, Runnels, Scurry, Shackelford, Sherman, Stephens, Stonewall, Swisher, Taylor, Terrell, Terry, Throckmorton, Upton, Ward, Wheeler, Winkler, Yoakum.</a:t>
            </a:r>
          </a:p>
          <a:p>
            <a:r>
              <a:rPr lang="en-US" sz="4000" b="1" dirty="0" smtClean="0">
                <a:latin typeface="+mj-lt"/>
              </a:rPr>
              <a:t>Region 2 - North Texas</a:t>
            </a:r>
          </a:p>
          <a:p>
            <a:pPr>
              <a:buNone/>
            </a:pPr>
            <a:r>
              <a:rPr lang="en-US" sz="4000" dirty="0" smtClean="0">
                <a:latin typeface="+mj-lt"/>
              </a:rPr>
              <a:t>         Counties Included: Anderson, Archer, Baylor, Bell, Bosque, Bowie, Camp, Cass, Cherokee, Clay, Collin, Cooke, Coryell, </a:t>
            </a:r>
            <a:r>
              <a:rPr lang="en-US" sz="4000" dirty="0" err="1" smtClean="0">
                <a:latin typeface="+mj-lt"/>
              </a:rPr>
              <a:t>Cottle</a:t>
            </a:r>
            <a:r>
              <a:rPr lang="en-US" sz="4000" dirty="0" smtClean="0">
                <a:latin typeface="+mj-lt"/>
              </a:rPr>
              <a:t>, Dallas, Delta, Denton, Ellis, Erath, Falls, </a:t>
            </a:r>
            <a:r>
              <a:rPr lang="en-US" sz="4000" dirty="0" err="1" smtClean="0">
                <a:latin typeface="+mj-lt"/>
              </a:rPr>
              <a:t>Fannin</a:t>
            </a:r>
            <a:r>
              <a:rPr lang="en-US" sz="4000" dirty="0" smtClean="0">
                <a:latin typeface="+mj-lt"/>
              </a:rPr>
              <a:t>, Franklin, Freestone, Grayson, Gregg, Hamilton, Hardeman, Harrison, Henderson, Hill, Hood, Hopkins, Hunt, Jack, Johnson, Kaufman, Lamar, Lampasas, Limestone, Marion, </a:t>
            </a:r>
            <a:r>
              <a:rPr lang="en-US" sz="4000" dirty="0" err="1" smtClean="0">
                <a:latin typeface="+mj-lt"/>
              </a:rPr>
              <a:t>Mclennan</a:t>
            </a:r>
            <a:r>
              <a:rPr lang="en-US" sz="4000" dirty="0" smtClean="0">
                <a:latin typeface="+mj-lt"/>
              </a:rPr>
              <a:t>, Milam, Mills, Montague, Morris, Navarro, Palo Pinto, Panola, Parker, Rains, Red River, Rockwall, Rusk, San Saba, Smith, Somervell, Tarrant, Titus, Upshur, Van Zandt, Wichita, Wilbarger, Wise, Wood, Young.</a:t>
            </a:r>
          </a:p>
          <a:p>
            <a:r>
              <a:rPr lang="en-US" sz="4000" b="1" dirty="0" smtClean="0">
                <a:latin typeface="+mj-lt"/>
              </a:rPr>
              <a:t>Region 3 - Gulf Coast</a:t>
            </a:r>
          </a:p>
          <a:p>
            <a:pPr>
              <a:buNone/>
            </a:pPr>
            <a:r>
              <a:rPr lang="en-US" sz="4000" dirty="0" smtClean="0">
                <a:latin typeface="+mj-lt"/>
              </a:rPr>
              <a:t>         Counties Included: Angelina, Austin, Brazoria, Brazos, Burleson, Calhoun, Chambers, Colorado, Dewitt, Fort Bend, Galveston, Goliad, Gonzales, Grimes, Hardin, Harris, Houston, Jackson, Jasper, Jefferson, Lavaca, Leon, Liberty, Madison, Matagorda, Montgomery, Nacogdoches, Newton, Orange, Polk, Robertson, Sabine, San Augustine, San Jacinto, Shelby, Trinity, Tyler, Victoria, Walker, Waller, Washington, Wharton.</a:t>
            </a:r>
          </a:p>
          <a:p>
            <a:r>
              <a:rPr lang="en-US" sz="4000" b="1" dirty="0" smtClean="0">
                <a:latin typeface="+mj-lt"/>
              </a:rPr>
              <a:t>Region 4 - South Central Texas</a:t>
            </a:r>
          </a:p>
          <a:p>
            <a:pPr>
              <a:buNone/>
            </a:pPr>
            <a:r>
              <a:rPr lang="en-US" sz="4000" dirty="0" smtClean="0">
                <a:latin typeface="+mj-lt"/>
              </a:rPr>
              <a:t>         Counties Included: Atascosa, Bandera, Bastrop, Bexar, Blanco, Burnet, Caldwell, Coke, Comal, Concho, Crockett, Dimmit, Edwards, Fayette, Frio, Gillespie, Guadalupe, Hays, Irion, Karnes, Kendall, Kerr, Kimble, Kinney, La Salle, </a:t>
            </a:r>
            <a:r>
              <a:rPr lang="en-US" sz="4000" dirty="0" err="1" smtClean="0">
                <a:latin typeface="+mj-lt"/>
              </a:rPr>
              <a:t>Lasalle</a:t>
            </a:r>
            <a:r>
              <a:rPr lang="en-US" sz="4000" dirty="0" smtClean="0">
                <a:latin typeface="+mj-lt"/>
              </a:rPr>
              <a:t>, Lee, Llano, Mason, Maverick, </a:t>
            </a:r>
            <a:r>
              <a:rPr lang="en-US" sz="4000" dirty="0" err="1" smtClean="0">
                <a:latin typeface="+mj-lt"/>
              </a:rPr>
              <a:t>Mcculloch</a:t>
            </a:r>
            <a:r>
              <a:rPr lang="en-US" sz="4000" dirty="0" smtClean="0">
                <a:latin typeface="+mj-lt"/>
              </a:rPr>
              <a:t>, Medina, Menard, Reagan, Real, Schleicher, Sterling, Sutton, Tom Green, Travis, Uvalde, Val Verde, Williamson, Wilson, Zavala</a:t>
            </a:r>
          </a:p>
          <a:p>
            <a:r>
              <a:rPr lang="en-US" sz="4000" b="1" dirty="0" smtClean="0">
                <a:latin typeface="+mj-lt"/>
              </a:rPr>
              <a:t>Region 5 - Valley</a:t>
            </a:r>
          </a:p>
          <a:p>
            <a:pPr>
              <a:buNone/>
            </a:pPr>
            <a:r>
              <a:rPr lang="en-US" sz="4000" dirty="0" smtClean="0">
                <a:latin typeface="+mj-lt"/>
              </a:rPr>
              <a:t>         Counties Included: Aransas, Bee, Brooks, Cameron, Duval, Hidalgo, Hidalgo, Jim Hogg, Jim Wells, </a:t>
            </a:r>
            <a:r>
              <a:rPr lang="en-US" sz="4000" dirty="0" err="1" smtClean="0">
                <a:latin typeface="+mj-lt"/>
              </a:rPr>
              <a:t>Kenedy</a:t>
            </a:r>
            <a:r>
              <a:rPr lang="en-US" sz="4000" dirty="0" smtClean="0">
                <a:latin typeface="+mj-lt"/>
              </a:rPr>
              <a:t>, Kleberg, Live Oak, Mc Mullen, </a:t>
            </a:r>
            <a:r>
              <a:rPr lang="en-US" sz="4000" dirty="0" err="1" smtClean="0">
                <a:latin typeface="+mj-lt"/>
              </a:rPr>
              <a:t>Mcmullen</a:t>
            </a:r>
            <a:r>
              <a:rPr lang="en-US" sz="4000" dirty="0" smtClean="0">
                <a:latin typeface="+mj-lt"/>
              </a:rPr>
              <a:t>, Nueces, Refugio, San Patricio, Starr, Webb, Willacy, Zapata.</a:t>
            </a:r>
          </a:p>
          <a:p>
            <a:endParaRPr lang="en-US" dirty="0"/>
          </a:p>
        </p:txBody>
      </p:sp>
      <p:pic>
        <p:nvPicPr>
          <p:cNvPr id="5" name="Picture 4" descr="map.tif"/>
          <p:cNvPicPr>
            <a:picLocks noChangeAspect="1"/>
          </p:cNvPicPr>
          <p:nvPr/>
        </p:nvPicPr>
        <p:blipFill>
          <a:blip r:embed="rId2" cstate="print"/>
          <a:stretch>
            <a:fillRect/>
          </a:stretch>
        </p:blipFill>
        <p:spPr>
          <a:xfrm>
            <a:off x="5334000" y="2285999"/>
            <a:ext cx="3657600" cy="352812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2399" y="1219200"/>
          <a:ext cx="8839200" cy="5414190"/>
        </p:xfrm>
        <a:graphic>
          <a:graphicData uri="http://schemas.openxmlformats.org/drawingml/2006/table">
            <a:tbl>
              <a:tblPr/>
              <a:tblGrid>
                <a:gridCol w="1332076"/>
                <a:gridCol w="363998"/>
                <a:gridCol w="1073922"/>
                <a:gridCol w="278805"/>
                <a:gridCol w="1014546"/>
                <a:gridCol w="278805"/>
                <a:gridCol w="1208162"/>
                <a:gridCol w="363998"/>
                <a:gridCol w="1135880"/>
                <a:gridCol w="278805"/>
                <a:gridCol w="1146205"/>
                <a:gridCol w="363998"/>
              </a:tblGrid>
              <a:tr h="180473">
                <a:tc>
                  <a:txBody>
                    <a:bodyPr/>
                    <a:lstStyle/>
                    <a:p>
                      <a:pPr algn="l" fontAlgn="b"/>
                      <a:r>
                        <a:rPr lang="en-US" sz="900" b="1" i="0" u="none" strike="noStrike" dirty="0">
                          <a:solidFill>
                            <a:srgbClr val="000000"/>
                          </a:solidFill>
                          <a:latin typeface="Times New Roman"/>
                        </a:rPr>
                        <a:t>Alfalfa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Carrots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Fennel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Lettuce (Head)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Salad Mixes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dirty="0">
                          <a:solidFill>
                            <a:srgbClr val="000000"/>
                          </a:solidFill>
                          <a:latin typeface="Calibri"/>
                        </a:rPr>
                        <a:t>Aloe Vera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Catnip</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Fescue Grass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Lettuce (Leafy)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(Anaheim)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Savory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dirty="0">
                          <a:solidFill>
                            <a:srgbClr val="000000"/>
                          </a:solidFill>
                          <a:latin typeface="Calibri"/>
                        </a:rPr>
                        <a:t>Amaranth</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Cauliflower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Figs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Marjoram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(Bell)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Sesame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dirty="0">
                          <a:solidFill>
                            <a:srgbClr val="000000"/>
                          </a:solidFill>
                          <a:latin typeface="Calibri"/>
                        </a:rPr>
                        <a:t>Apples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Celeriac</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Flax</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Melons (Misc.)</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(Ceyenne)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Snow Peas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dirty="0">
                          <a:solidFill>
                            <a:srgbClr val="000000"/>
                          </a:solidFill>
                          <a:latin typeface="Calibri"/>
                        </a:rPr>
                        <a:t>Artichoke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Celery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Flowers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Millet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(Chili)</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Sorghum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Asparagus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Chervil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Garlic</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Mint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(Habanero)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Sorrel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Austrian Winter Peas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Chicory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Garlic (Elephant)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Mint Marigold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(Jalapeno)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Soybeans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Avocados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Chinese Vegetables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Grain Sorghum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Mixed Vegetables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Peppers (Relleno)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Spinach</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Barley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Chives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Grapefruit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Mizuna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Peppers (Serrano)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Squash (Gourds)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Basil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Cilantro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Grapes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Mushrooms (Shitake)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Peppers (Sweet)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Squash (Summer)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Bay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Citrus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Grapes (Table)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Mustard Greens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Persimmon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Squash (Winter)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Beans, Bush/Snap</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Clover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Grapes (Wine)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Mustard Mix</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Plums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Starfruit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Beans, Fava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Clover (Red)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Grass/Forage Seeds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Nasturtium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Poppy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Straberries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Beans, Long</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Clover (Sweet)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Green Peas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Native Grasses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Potatoes (Red)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Sudan Grass Haygrazer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Beans, Pinto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Collards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Guar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Native Grasses/Forages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Potatoes (Russet)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Sunflower Seeds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Beans, Pole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Coriander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Hay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Oats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Potatoes Slips or Seed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Sunflowers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Beets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Haygrazer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Okra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err="1">
                          <a:solidFill>
                            <a:srgbClr val="000000"/>
                          </a:solidFill>
                          <a:latin typeface="Calibri"/>
                        </a:rPr>
                        <a:t>Potatos</a:t>
                      </a:r>
                      <a:r>
                        <a:rPr lang="en-US" sz="900" b="1" i="0" u="none" strike="noStrike" dirty="0">
                          <a:solidFill>
                            <a:srgbClr val="000000"/>
                          </a:solidFill>
                          <a:latin typeface="Calibri"/>
                        </a:rPr>
                        <a:t> (Sweet)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Swiss Chard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Bermuda Coastal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(Blue)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Herb Seeds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Onions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err="1">
                          <a:solidFill>
                            <a:srgbClr val="000000"/>
                          </a:solidFill>
                          <a:latin typeface="Calibri"/>
                        </a:rPr>
                        <a:t>Potatos</a:t>
                      </a:r>
                      <a:r>
                        <a:rPr lang="en-US" sz="900" b="1" i="0" u="none" strike="noStrike" dirty="0">
                          <a:solidFill>
                            <a:srgbClr val="000000"/>
                          </a:solidFill>
                          <a:latin typeface="Calibri"/>
                        </a:rPr>
                        <a:t> (White)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Tangerines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Bermuda Grass (Common)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(Red)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Hibiscus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Onions (Green)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Pumpkins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Thyme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Berries </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(White-Field)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Honey Dew</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Oranges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Radish</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Tomatoes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Blackberries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(White-Sweet)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Horshradish</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Oregano</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Radishes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Transplants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Blackeyed Peas/Cow Peas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(Yellow-Field)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Jicama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Papaya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Rice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Turnip</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Blueberries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Corn (Yellow-Sweet)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Kale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Parsley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Rice (Aromatic)</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Vetch (Hairy-Winter)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Bok Choi</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Cotton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Kohlrabi</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Parsnips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Rice (Long Gain)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Vetch (Purple)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Broccoli</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Cucumbers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Lavender</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Pasture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Rice (Medium Grain)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3</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Watermelon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Brussel Sprouts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Dandelion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Leeks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Peaches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Rosemary</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Wheat (Red)</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Buckwheat</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Daikon</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Lemon Balm</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Peanuts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Rutabaga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Wheat (White)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Cabbage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Dill</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Lemon Grass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Pears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Rye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Wheatgrass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Cactus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Eggplants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2,3,4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Lemon Verbena</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Peas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Ryegrass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Yarrow</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473">
                <a:tc>
                  <a:txBody>
                    <a:bodyPr/>
                    <a:lstStyle/>
                    <a:p>
                      <a:pPr algn="l" fontAlgn="b"/>
                      <a:r>
                        <a:rPr lang="en-US" sz="900" b="1" i="0" u="none" strike="noStrike">
                          <a:solidFill>
                            <a:srgbClr val="000000"/>
                          </a:solidFill>
                          <a:latin typeface="Calibri"/>
                        </a:rPr>
                        <a:t>Cantaloupe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Endive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Lemons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5</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Pecans</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1,2,4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latin typeface="Calibri"/>
                        </a:rPr>
                        <a:t>Sage</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3,4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Zucchini</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4</a:t>
                      </a:r>
                    </a:p>
                  </a:txBody>
                  <a:tcPr marL="8134" marR="8134" marT="8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304800" y="685800"/>
            <a:ext cx="8458200" cy="461665"/>
          </a:xfrm>
          <a:prstGeom prst="rect">
            <a:avLst/>
          </a:prstGeom>
          <a:noFill/>
        </p:spPr>
        <p:txBody>
          <a:bodyPr wrap="square" rtlCol="0">
            <a:spAutoFit/>
          </a:bodyPr>
          <a:lstStyle/>
          <a:p>
            <a:pPr algn="ctr"/>
            <a:r>
              <a:rPr lang="en-US" sz="2400" b="1" dirty="0" smtClean="0">
                <a:solidFill>
                  <a:schemeClr val="tx2"/>
                </a:solidFill>
              </a:rPr>
              <a:t>Currently Grown Organic Crops in Texas with Region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219200"/>
            <a:ext cx="3124200" cy="5139869"/>
          </a:xfrm>
          <a:prstGeom prst="rect">
            <a:avLst/>
          </a:prstGeom>
          <a:noFill/>
        </p:spPr>
        <p:txBody>
          <a:bodyPr wrap="square" rtlCol="0">
            <a:spAutoFit/>
          </a:bodyPr>
          <a:lstStyle/>
          <a:p>
            <a:r>
              <a:rPr lang="en-US" sz="2400" b="1" dirty="0" smtClean="0">
                <a:latin typeface="+mj-lt"/>
              </a:rPr>
              <a:t>Region 2 - North Texas</a:t>
            </a:r>
          </a:p>
          <a:p>
            <a:r>
              <a:rPr lang="en-US" sz="1600" dirty="0" smtClean="0">
                <a:latin typeface="+mj-lt"/>
              </a:rPr>
              <a:t>Counties Included: Anderson, Archer, Baylor, Bell, Bosque, Bowie, Camp, Cass, Cherokee, Clay, Collin, Cooke, Coryell, </a:t>
            </a:r>
            <a:r>
              <a:rPr lang="en-US" sz="1600" dirty="0" err="1" smtClean="0">
                <a:latin typeface="+mj-lt"/>
              </a:rPr>
              <a:t>Cottle</a:t>
            </a:r>
            <a:r>
              <a:rPr lang="en-US" sz="1600" dirty="0" smtClean="0">
                <a:latin typeface="+mj-lt"/>
              </a:rPr>
              <a:t>, Dallas, Delta, Denton, Ellis, Erath, Falls, </a:t>
            </a:r>
            <a:r>
              <a:rPr lang="en-US" sz="1600" dirty="0" err="1" smtClean="0">
                <a:latin typeface="+mj-lt"/>
              </a:rPr>
              <a:t>Fannin</a:t>
            </a:r>
            <a:r>
              <a:rPr lang="en-US" sz="1600" dirty="0" smtClean="0">
                <a:latin typeface="+mj-lt"/>
              </a:rPr>
              <a:t>, Franklin, Freestone, Grayson, Gregg, Hamilton, Hardeman, Harrison, Henderson, Hill, Hood, Hopkins, Hunt, Jack, Johnson, Kaufman, Lamar, Lampasas, Limestone, Marion, </a:t>
            </a:r>
            <a:r>
              <a:rPr lang="en-US" sz="1600" dirty="0" err="1" smtClean="0">
                <a:latin typeface="+mj-lt"/>
              </a:rPr>
              <a:t>Mclennan</a:t>
            </a:r>
            <a:r>
              <a:rPr lang="en-US" sz="1600" dirty="0" smtClean="0">
                <a:latin typeface="+mj-lt"/>
              </a:rPr>
              <a:t>, Milam, Mills, Montague, Morris, Navarro, Palo Pinto, Panola, Parker, Rains, Red River, Rockwall, Rusk, San Saba, Smith, Somervell, Tarrant, Titus, Upshur, Van Zandt, Wichita, Wilbarger, Wise, Wood, Young.</a:t>
            </a:r>
          </a:p>
          <a:p>
            <a:endParaRPr lang="en-US" sz="1600" dirty="0"/>
          </a:p>
        </p:txBody>
      </p:sp>
      <p:graphicFrame>
        <p:nvGraphicFramePr>
          <p:cNvPr id="12" name="Table 11"/>
          <p:cNvGraphicFramePr>
            <a:graphicFrameLocks noGrp="1"/>
          </p:cNvGraphicFramePr>
          <p:nvPr/>
        </p:nvGraphicFramePr>
        <p:xfrm>
          <a:off x="3124200" y="1219200"/>
          <a:ext cx="5791200" cy="5410200"/>
        </p:xfrm>
        <a:graphic>
          <a:graphicData uri="http://schemas.openxmlformats.org/drawingml/2006/table">
            <a:tbl>
              <a:tblPr firstRow="1" bandRow="1">
                <a:tableStyleId>{18603FDC-E32A-4AB5-989C-0864C3EAD2B8}</a:tableStyleId>
              </a:tblPr>
              <a:tblGrid>
                <a:gridCol w="2895600"/>
                <a:gridCol w="2895600"/>
              </a:tblGrid>
              <a:tr h="5410200">
                <a:tc>
                  <a:txBody>
                    <a:bodyPr/>
                    <a:lstStyle/>
                    <a:p>
                      <a:pPr lvl="0"/>
                      <a:r>
                        <a:rPr kumimoji="0" lang="en-US" sz="1200" kern="1200" dirty="0" smtClean="0">
                          <a:solidFill>
                            <a:sysClr val="windowText" lastClr="000000"/>
                          </a:solidFill>
                        </a:rPr>
                        <a:t>Albertson’s Distribution Center</a:t>
                      </a:r>
                    </a:p>
                    <a:p>
                      <a:pPr lvl="0"/>
                      <a:r>
                        <a:rPr kumimoji="0" lang="en-US" sz="1200" kern="1200" dirty="0" smtClean="0">
                          <a:solidFill>
                            <a:sysClr val="windowText" lastClr="000000"/>
                          </a:solidFill>
                        </a:rPr>
                        <a:t>Aloe Commodities International, Inc.</a:t>
                      </a:r>
                    </a:p>
                    <a:p>
                      <a:pPr lvl="0"/>
                      <a:r>
                        <a:rPr kumimoji="0" lang="en-US" sz="1200" kern="1200" dirty="0" smtClean="0">
                          <a:solidFill>
                            <a:sysClr val="windowText" lastClr="000000"/>
                          </a:solidFill>
                        </a:rPr>
                        <a:t>American Food Services</a:t>
                      </a:r>
                    </a:p>
                    <a:p>
                      <a:pPr lvl="0"/>
                      <a:r>
                        <a:rPr kumimoji="0" lang="en-US" sz="1200" kern="1200" dirty="0" smtClean="0">
                          <a:solidFill>
                            <a:sysClr val="windowText" lastClr="000000"/>
                          </a:solidFill>
                        </a:rPr>
                        <a:t>Berry Best Farm</a:t>
                      </a:r>
                    </a:p>
                    <a:p>
                      <a:pPr lvl="0"/>
                      <a:r>
                        <a:rPr kumimoji="0" lang="en-US" sz="1200" kern="1200" dirty="0" smtClean="0">
                          <a:solidFill>
                            <a:sysClr val="windowText" lastClr="000000"/>
                          </a:solidFill>
                        </a:rPr>
                        <a:t>Blueberry Ridge Farm</a:t>
                      </a:r>
                    </a:p>
                    <a:p>
                      <a:pPr lvl="0"/>
                      <a:r>
                        <a:rPr kumimoji="0" lang="en-US" sz="1200" kern="1200" dirty="0" smtClean="0">
                          <a:solidFill>
                            <a:sysClr val="windowText" lastClr="000000"/>
                          </a:solidFill>
                        </a:rPr>
                        <a:t>Brookshire Grocery Company</a:t>
                      </a:r>
                    </a:p>
                    <a:p>
                      <a:pPr lvl="0"/>
                      <a:r>
                        <a:rPr kumimoji="0" lang="en-US" sz="1200" kern="1200" dirty="0" err="1" smtClean="0">
                          <a:solidFill>
                            <a:sysClr val="windowText" lastClr="000000"/>
                          </a:solidFill>
                        </a:rPr>
                        <a:t>Dalusa</a:t>
                      </a:r>
                      <a:r>
                        <a:rPr kumimoji="0" lang="en-US" sz="1200" kern="1200" dirty="0" smtClean="0">
                          <a:solidFill>
                            <a:sysClr val="windowText" lastClr="000000"/>
                          </a:solidFill>
                        </a:rPr>
                        <a:t> Ranch</a:t>
                      </a:r>
                    </a:p>
                    <a:p>
                      <a:pPr lvl="0"/>
                      <a:r>
                        <a:rPr kumimoji="0" lang="en-US" sz="1200" kern="1200" dirty="0" smtClean="0">
                          <a:solidFill>
                            <a:sysClr val="windowText" lastClr="000000"/>
                          </a:solidFill>
                        </a:rPr>
                        <a:t>Diamond J Farms</a:t>
                      </a:r>
                    </a:p>
                    <a:p>
                      <a:pPr lvl="0"/>
                      <a:r>
                        <a:rPr kumimoji="0" lang="en-US" sz="1200" kern="1200" dirty="0" smtClean="0">
                          <a:solidFill>
                            <a:sysClr val="windowText" lastClr="000000"/>
                          </a:solidFill>
                        </a:rPr>
                        <a:t>Distant Lands Coffee Roaster</a:t>
                      </a:r>
                    </a:p>
                    <a:p>
                      <a:pPr lvl="0"/>
                      <a:r>
                        <a:rPr kumimoji="0" lang="en-US" sz="1200" kern="1200" dirty="0" smtClean="0">
                          <a:solidFill>
                            <a:sysClr val="windowText" lastClr="000000"/>
                          </a:solidFill>
                        </a:rPr>
                        <a:t>Dogwood Gardens Organic Farm</a:t>
                      </a:r>
                    </a:p>
                    <a:p>
                      <a:pPr lvl="0"/>
                      <a:r>
                        <a:rPr kumimoji="0" lang="en-US" sz="1200" kern="1200" dirty="0" smtClean="0">
                          <a:solidFill>
                            <a:sysClr val="windowText" lastClr="000000"/>
                          </a:solidFill>
                        </a:rPr>
                        <a:t>Dr. </a:t>
                      </a:r>
                      <a:r>
                        <a:rPr kumimoji="0" lang="en-US" sz="1200" kern="1200" dirty="0" err="1" smtClean="0">
                          <a:solidFill>
                            <a:sysClr val="windowText" lastClr="000000"/>
                          </a:solidFill>
                        </a:rPr>
                        <a:t>Kracker</a:t>
                      </a:r>
                      <a:endParaRPr kumimoji="0" lang="en-US" sz="1200" kern="1200" dirty="0" smtClean="0">
                        <a:solidFill>
                          <a:sysClr val="windowText" lastClr="000000"/>
                        </a:solidFill>
                      </a:endParaRPr>
                    </a:p>
                    <a:p>
                      <a:pPr lvl="0"/>
                      <a:r>
                        <a:rPr kumimoji="0" lang="en-US" sz="1200" kern="1200" dirty="0" smtClean="0">
                          <a:solidFill>
                            <a:sysClr val="windowText" lastClr="000000"/>
                          </a:solidFill>
                        </a:rPr>
                        <a:t>Dreamers Farms Inc.</a:t>
                      </a:r>
                    </a:p>
                    <a:p>
                      <a:pPr lvl="0"/>
                      <a:r>
                        <a:rPr kumimoji="0" lang="en-US" sz="1200" kern="1200" dirty="0" smtClean="0">
                          <a:solidFill>
                            <a:sysClr val="windowText" lastClr="000000"/>
                          </a:solidFill>
                        </a:rPr>
                        <a:t>Fruit of the Earth</a:t>
                      </a:r>
                    </a:p>
                    <a:p>
                      <a:pPr lvl="0"/>
                      <a:r>
                        <a:rPr kumimoji="0" lang="en-US" sz="1200" kern="1200" dirty="0" smtClean="0">
                          <a:solidFill>
                            <a:sysClr val="windowText" lastClr="000000"/>
                          </a:solidFill>
                        </a:rPr>
                        <a:t>Generation Farms</a:t>
                      </a:r>
                    </a:p>
                    <a:p>
                      <a:pPr lvl="0"/>
                      <a:r>
                        <a:rPr kumimoji="0" lang="en-US" sz="1200" kern="1200" dirty="0" smtClean="0">
                          <a:solidFill>
                            <a:sysClr val="windowText" lastClr="000000"/>
                          </a:solidFill>
                        </a:rPr>
                        <a:t>Genes Greens, L.P.</a:t>
                      </a:r>
                    </a:p>
                    <a:p>
                      <a:pPr lvl="0"/>
                      <a:r>
                        <a:rPr kumimoji="0" lang="en-US" sz="1200" kern="1200" dirty="0" smtClean="0">
                          <a:solidFill>
                            <a:sysClr val="windowText" lastClr="000000"/>
                          </a:solidFill>
                        </a:rPr>
                        <a:t>Good Earth Organic Farm</a:t>
                      </a:r>
                    </a:p>
                    <a:p>
                      <a:pPr lvl="0"/>
                      <a:r>
                        <a:rPr kumimoji="0" lang="en-US" sz="1200" kern="1200" dirty="0" smtClean="0">
                          <a:solidFill>
                            <a:sysClr val="windowText" lastClr="000000"/>
                          </a:solidFill>
                        </a:rPr>
                        <a:t>Green Valley Food Corp</a:t>
                      </a:r>
                    </a:p>
                    <a:p>
                      <a:pPr lvl="0"/>
                      <a:r>
                        <a:rPr kumimoji="0" lang="en-US" sz="1200" kern="1200" dirty="0" smtClean="0">
                          <a:solidFill>
                            <a:sysClr val="windowText" lastClr="000000"/>
                          </a:solidFill>
                        </a:rPr>
                        <a:t>Hardies Fruit and Vegetable Co, Inc</a:t>
                      </a:r>
                    </a:p>
                    <a:p>
                      <a:pPr lvl="0"/>
                      <a:r>
                        <a:rPr kumimoji="0" lang="en-US" sz="1200" kern="1200" dirty="0" smtClean="0">
                          <a:solidFill>
                            <a:sysClr val="windowText" lastClr="000000"/>
                          </a:solidFill>
                        </a:rPr>
                        <a:t>Hart Magnolia House</a:t>
                      </a:r>
                    </a:p>
                    <a:p>
                      <a:pPr lvl="0"/>
                      <a:r>
                        <a:rPr kumimoji="0" lang="en-US" sz="1200" kern="1200" dirty="0" smtClean="0">
                          <a:solidFill>
                            <a:sysClr val="windowText" lastClr="000000"/>
                          </a:solidFill>
                        </a:rPr>
                        <a:t>Hewett Orchards/Hewitt Ranch</a:t>
                      </a:r>
                    </a:p>
                    <a:p>
                      <a:pPr lvl="0"/>
                      <a:r>
                        <a:rPr kumimoji="0" lang="en-US" sz="1200" kern="1200" dirty="0" smtClean="0">
                          <a:solidFill>
                            <a:sysClr val="windowText" lastClr="000000"/>
                          </a:solidFill>
                        </a:rPr>
                        <a:t>Hobbs Bonded Fibers</a:t>
                      </a:r>
                    </a:p>
                    <a:p>
                      <a:pPr lvl="0"/>
                      <a:r>
                        <a:rPr kumimoji="0" lang="en-US" sz="1200" kern="1200" dirty="0" smtClean="0">
                          <a:solidFill>
                            <a:sysClr val="windowText" lastClr="000000"/>
                          </a:solidFill>
                        </a:rPr>
                        <a:t>Howard Terrell</a:t>
                      </a:r>
                    </a:p>
                    <a:p>
                      <a:pPr lvl="0"/>
                      <a:r>
                        <a:rPr kumimoji="0" lang="en-US" sz="1200" kern="1200" dirty="0" smtClean="0">
                          <a:solidFill>
                            <a:sysClr val="windowText" lastClr="000000"/>
                          </a:solidFill>
                        </a:rPr>
                        <a:t>Improve USA Inc.</a:t>
                      </a:r>
                    </a:p>
                    <a:p>
                      <a:pPr lvl="0"/>
                      <a:r>
                        <a:rPr kumimoji="0" lang="en-US" sz="1200" kern="1200" dirty="0" smtClean="0">
                          <a:solidFill>
                            <a:sysClr val="windowText" lastClr="000000"/>
                          </a:solidFill>
                        </a:rPr>
                        <a:t>James E Fischer</a:t>
                      </a:r>
                    </a:p>
                    <a:p>
                      <a:pPr lvl="0"/>
                      <a:r>
                        <a:rPr kumimoji="0" lang="en-US" sz="1200" kern="1200" dirty="0" err="1" smtClean="0">
                          <a:solidFill>
                            <a:sysClr val="windowText" lastClr="000000"/>
                          </a:solidFill>
                        </a:rPr>
                        <a:t>Jolin’s</a:t>
                      </a:r>
                      <a:r>
                        <a:rPr kumimoji="0" lang="en-US" sz="1200" kern="1200" dirty="0" smtClean="0">
                          <a:solidFill>
                            <a:sysClr val="windowText" lastClr="000000"/>
                          </a:solidFill>
                        </a:rPr>
                        <a:t> Farm And Gardens Galore</a:t>
                      </a:r>
                    </a:p>
                    <a:p>
                      <a:pPr lvl="0"/>
                      <a:r>
                        <a:rPr kumimoji="0" lang="en-US" sz="1200" kern="1200" dirty="0" smtClean="0">
                          <a:solidFill>
                            <a:sysClr val="windowText" lastClr="000000"/>
                          </a:solidFill>
                        </a:rPr>
                        <a:t>King's Crossing Farm</a:t>
                      </a:r>
                    </a:p>
                    <a:p>
                      <a:pPr lvl="0"/>
                      <a:r>
                        <a:rPr kumimoji="0" lang="en-US" sz="1200" kern="1200" dirty="0" err="1" smtClean="0">
                          <a:solidFill>
                            <a:sysClr val="windowText" lastClr="000000"/>
                          </a:solidFill>
                        </a:rPr>
                        <a:t>Kwanawood</a:t>
                      </a:r>
                      <a:r>
                        <a:rPr kumimoji="0" lang="en-US" sz="1200" kern="1200" dirty="0" smtClean="0">
                          <a:solidFill>
                            <a:sysClr val="windowText" lastClr="000000"/>
                          </a:solidFill>
                        </a:rPr>
                        <a:t> Nature Farms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smtClean="0">
                          <a:solidFill>
                            <a:sysClr val="windowText" lastClr="000000"/>
                          </a:solidFill>
                        </a:rPr>
                        <a:t>L O Cattle Company</a:t>
                      </a:r>
                    </a:p>
                    <a:p>
                      <a:pPr lvl="0"/>
                      <a:endParaRPr kumimoji="0" lang="en-US" sz="1200" kern="1200" dirty="0" smtClean="0">
                        <a:solidFill>
                          <a:sysClr val="windowText" lastClr="000000"/>
                        </a:solidFill>
                      </a:endParaRPr>
                    </a:p>
                  </a:txBody>
                  <a:tcPr/>
                </a:tc>
                <a:tc>
                  <a:txBody>
                    <a:bodyPr/>
                    <a:lstStyle/>
                    <a:p>
                      <a:pPr lvl="0"/>
                      <a:r>
                        <a:rPr kumimoji="0" lang="en-US" sz="1200" kern="1200" dirty="0" smtClean="0">
                          <a:solidFill>
                            <a:sysClr val="windowText" lastClr="000000"/>
                          </a:solidFill>
                        </a:rPr>
                        <a:t>Lindley Farm</a:t>
                      </a:r>
                    </a:p>
                    <a:p>
                      <a:pPr lvl="0"/>
                      <a:r>
                        <a:rPr kumimoji="0" lang="en-US" sz="1200" kern="1200" dirty="0" smtClean="0">
                          <a:solidFill>
                            <a:sysClr val="windowText" lastClr="000000"/>
                          </a:solidFill>
                        </a:rPr>
                        <a:t>LODC Inc.</a:t>
                      </a:r>
                    </a:p>
                    <a:p>
                      <a:pPr lvl="0"/>
                      <a:r>
                        <a:rPr kumimoji="0" lang="en-US" sz="1200" kern="1200" dirty="0" err="1" smtClean="0">
                          <a:solidFill>
                            <a:sysClr val="windowText" lastClr="000000"/>
                          </a:solidFill>
                        </a:rPr>
                        <a:t>Minyard</a:t>
                      </a:r>
                      <a:r>
                        <a:rPr kumimoji="0" lang="en-US" sz="1200" kern="1200" dirty="0" smtClean="0">
                          <a:solidFill>
                            <a:sysClr val="windowText" lastClr="000000"/>
                          </a:solidFill>
                        </a:rPr>
                        <a:t> Distribution Center</a:t>
                      </a:r>
                    </a:p>
                    <a:p>
                      <a:pPr lvl="0"/>
                      <a:r>
                        <a:rPr kumimoji="0" lang="en-US" sz="1200" kern="1200" dirty="0" smtClean="0">
                          <a:solidFill>
                            <a:sysClr val="windowText" lastClr="000000"/>
                          </a:solidFill>
                        </a:rPr>
                        <a:t>Morrison Organic Farm</a:t>
                      </a:r>
                    </a:p>
                    <a:p>
                      <a:pPr lvl="0"/>
                      <a:r>
                        <a:rPr kumimoji="0" lang="en-US" sz="1200" kern="1200" dirty="0" smtClean="0">
                          <a:solidFill>
                            <a:sysClr val="windowText" lastClr="000000"/>
                          </a:solidFill>
                        </a:rPr>
                        <a:t>Navarro Pecan Co, Inc</a:t>
                      </a:r>
                    </a:p>
                    <a:p>
                      <a:pPr lvl="0"/>
                      <a:r>
                        <a:rPr kumimoji="0" lang="en-US" sz="1200" kern="1200" dirty="0" smtClean="0">
                          <a:solidFill>
                            <a:sysClr val="windowText" lastClr="000000"/>
                          </a:solidFill>
                        </a:rPr>
                        <a:t>Oakridge Valley Farm Organics</a:t>
                      </a:r>
                    </a:p>
                    <a:p>
                      <a:pPr lvl="0"/>
                      <a:r>
                        <a:rPr kumimoji="0" lang="en-US" sz="1200" kern="1200" dirty="0" smtClean="0">
                          <a:solidFill>
                            <a:sysClr val="windowText" lastClr="000000"/>
                          </a:solidFill>
                        </a:rPr>
                        <a:t>Ocean Spray Cranberries, Inc</a:t>
                      </a:r>
                    </a:p>
                    <a:p>
                      <a:pPr lvl="0"/>
                      <a:r>
                        <a:rPr kumimoji="0" lang="en-US" sz="1200" kern="1200" dirty="0" smtClean="0">
                          <a:solidFill>
                            <a:sysClr val="windowText" lastClr="000000"/>
                          </a:solidFill>
                        </a:rPr>
                        <a:t>P. O. P Acres Ranch &amp; Farm</a:t>
                      </a:r>
                    </a:p>
                    <a:p>
                      <a:pPr lvl="0"/>
                      <a:r>
                        <a:rPr kumimoji="0" lang="en-US" sz="1200" kern="1200" dirty="0" smtClean="0">
                          <a:solidFill>
                            <a:sysClr val="windowText" lastClr="000000"/>
                          </a:solidFill>
                        </a:rPr>
                        <a:t>R &amp; R Farms</a:t>
                      </a:r>
                    </a:p>
                    <a:p>
                      <a:pPr lvl="0"/>
                      <a:r>
                        <a:rPr kumimoji="0" lang="en-US" sz="1200" kern="1200" dirty="0" err="1" smtClean="0">
                          <a:solidFill>
                            <a:sysClr val="windowText" lastClr="000000"/>
                          </a:solidFill>
                        </a:rPr>
                        <a:t>Rascoe</a:t>
                      </a:r>
                      <a:r>
                        <a:rPr kumimoji="0" lang="en-US" sz="1200" kern="1200" dirty="0" smtClean="0">
                          <a:solidFill>
                            <a:sysClr val="windowText" lastClr="000000"/>
                          </a:solidFill>
                        </a:rPr>
                        <a:t> Organic Pecan Orchard</a:t>
                      </a:r>
                    </a:p>
                    <a:p>
                      <a:pPr lvl="0"/>
                      <a:r>
                        <a:rPr kumimoji="0" lang="en-US" sz="1200" kern="1200" dirty="0" smtClean="0">
                          <a:solidFill>
                            <a:sysClr val="windowText" lastClr="000000"/>
                          </a:solidFill>
                        </a:rPr>
                        <a:t>Rife Vineyards</a:t>
                      </a:r>
                    </a:p>
                    <a:p>
                      <a:pPr lvl="0"/>
                      <a:r>
                        <a:rPr kumimoji="0" lang="en-US" sz="1200" kern="1200" dirty="0" smtClean="0">
                          <a:solidFill>
                            <a:sysClr val="windowText" lastClr="000000"/>
                          </a:solidFill>
                        </a:rPr>
                        <a:t>Rowdy Creek Farms</a:t>
                      </a:r>
                    </a:p>
                    <a:p>
                      <a:pPr lvl="0"/>
                      <a:r>
                        <a:rPr kumimoji="0" lang="en-US" sz="1200" kern="1200" dirty="0" smtClean="0">
                          <a:solidFill>
                            <a:sysClr val="windowText" lastClr="000000"/>
                          </a:solidFill>
                        </a:rPr>
                        <a:t>Sesame Solutions LLC</a:t>
                      </a:r>
                    </a:p>
                    <a:p>
                      <a:pPr lvl="0"/>
                      <a:r>
                        <a:rPr kumimoji="0" lang="en-US" sz="1200" kern="1200" dirty="0" smtClean="0">
                          <a:solidFill>
                            <a:sysClr val="windowText" lastClr="000000"/>
                          </a:solidFill>
                        </a:rPr>
                        <a:t>Sidney </a:t>
                      </a:r>
                      <a:r>
                        <a:rPr kumimoji="0" lang="en-US" sz="1200" kern="1200" dirty="0" err="1" smtClean="0">
                          <a:solidFill>
                            <a:sysClr val="windowText" lastClr="000000"/>
                          </a:solidFill>
                        </a:rPr>
                        <a:t>Kacir</a:t>
                      </a:r>
                      <a:r>
                        <a:rPr kumimoji="0" lang="en-US" sz="1200" kern="1200" dirty="0" smtClean="0">
                          <a:solidFill>
                            <a:sysClr val="windowText" lastClr="000000"/>
                          </a:solidFill>
                        </a:rPr>
                        <a:t> Ranch</a:t>
                      </a:r>
                    </a:p>
                    <a:p>
                      <a:pPr lvl="0"/>
                      <a:r>
                        <a:rPr kumimoji="0" lang="en-US" sz="1200" kern="1200" dirty="0" err="1" smtClean="0">
                          <a:solidFill>
                            <a:sysClr val="windowText" lastClr="000000"/>
                          </a:solidFill>
                        </a:rPr>
                        <a:t>Sono</a:t>
                      </a:r>
                      <a:r>
                        <a:rPr kumimoji="0" lang="en-US" sz="1200" kern="1200" dirty="0" smtClean="0">
                          <a:solidFill>
                            <a:sysClr val="windowText" lastClr="000000"/>
                          </a:solidFill>
                        </a:rPr>
                        <a:t> </a:t>
                      </a:r>
                      <a:r>
                        <a:rPr kumimoji="0" lang="en-US" sz="1200" kern="1200" dirty="0" err="1" smtClean="0">
                          <a:solidFill>
                            <a:sysClr val="windowText" lastClr="000000"/>
                          </a:solidFill>
                        </a:rPr>
                        <a:t>Italiano</a:t>
                      </a:r>
                      <a:endParaRPr kumimoji="0" lang="en-US" sz="1200" kern="1200" dirty="0" smtClean="0">
                        <a:solidFill>
                          <a:sysClr val="windowText" lastClr="000000"/>
                        </a:solidFill>
                      </a:endParaRPr>
                    </a:p>
                    <a:p>
                      <a:pPr lvl="0"/>
                      <a:r>
                        <a:rPr kumimoji="0" lang="en-US" sz="1200" kern="1200" dirty="0" smtClean="0">
                          <a:solidFill>
                            <a:sysClr val="windowText" lastClr="000000"/>
                          </a:solidFill>
                        </a:rPr>
                        <a:t>T3R Cattle</a:t>
                      </a:r>
                    </a:p>
                    <a:p>
                      <a:pPr lvl="0"/>
                      <a:r>
                        <a:rPr kumimoji="0" lang="en-US" sz="1200" kern="1200" dirty="0" smtClean="0">
                          <a:solidFill>
                            <a:sysClr val="windowText" lastClr="000000"/>
                          </a:solidFill>
                        </a:rPr>
                        <a:t>Terrell Farm</a:t>
                      </a:r>
                    </a:p>
                    <a:p>
                      <a:pPr lvl="0"/>
                      <a:r>
                        <a:rPr kumimoji="0" lang="en-US" sz="1200" kern="1200" dirty="0" smtClean="0">
                          <a:solidFill>
                            <a:sysClr val="windowText" lastClr="000000"/>
                          </a:solidFill>
                        </a:rPr>
                        <a:t>Texas Bred Organic Meats</a:t>
                      </a:r>
                    </a:p>
                    <a:p>
                      <a:pPr lvl="0"/>
                      <a:r>
                        <a:rPr kumimoji="0" lang="en-US" sz="1200" kern="1200" dirty="0" smtClean="0">
                          <a:solidFill>
                            <a:sysClr val="windowText" lastClr="000000"/>
                          </a:solidFill>
                        </a:rPr>
                        <a:t>Texas Organic Mushrooms</a:t>
                      </a:r>
                    </a:p>
                    <a:p>
                      <a:pPr lvl="0"/>
                      <a:r>
                        <a:rPr kumimoji="0" lang="en-US" sz="1200" kern="1200" dirty="0" smtClean="0">
                          <a:solidFill>
                            <a:sysClr val="windowText" lastClr="000000"/>
                          </a:solidFill>
                        </a:rPr>
                        <a:t>Texas Organic Nursery</a:t>
                      </a:r>
                    </a:p>
                    <a:p>
                      <a:pPr lvl="0"/>
                      <a:r>
                        <a:rPr kumimoji="0" lang="en-US" sz="1200" kern="1200" dirty="0" smtClean="0">
                          <a:solidFill>
                            <a:sysClr val="windowText" lastClr="000000"/>
                          </a:solidFill>
                        </a:rPr>
                        <a:t>The Little Farm</a:t>
                      </a:r>
                    </a:p>
                    <a:p>
                      <a:pPr lvl="0"/>
                      <a:r>
                        <a:rPr kumimoji="0" lang="en-US" sz="1200" kern="1200" dirty="0" smtClean="0">
                          <a:solidFill>
                            <a:sysClr val="windowText" lastClr="000000"/>
                          </a:solidFill>
                        </a:rPr>
                        <a:t>The Little Farm</a:t>
                      </a:r>
                    </a:p>
                    <a:p>
                      <a:pPr lvl="0"/>
                      <a:r>
                        <a:rPr kumimoji="0" lang="en-US" sz="1200" kern="1200" dirty="0" smtClean="0">
                          <a:solidFill>
                            <a:sysClr val="windowText" lastClr="000000"/>
                          </a:solidFill>
                        </a:rPr>
                        <a:t>Tree Grace Farms (Crandall Operation)</a:t>
                      </a:r>
                    </a:p>
                    <a:p>
                      <a:pPr lvl="0"/>
                      <a:r>
                        <a:rPr kumimoji="0" lang="en-US" sz="1200" kern="1200" dirty="0" smtClean="0">
                          <a:solidFill>
                            <a:sysClr val="windowText" lastClr="000000"/>
                          </a:solidFill>
                        </a:rPr>
                        <a:t>Tree of Life Southwest</a:t>
                      </a:r>
                    </a:p>
                    <a:p>
                      <a:pPr lvl="0"/>
                      <a:r>
                        <a:rPr kumimoji="0" lang="en-US" sz="1200" kern="1200" dirty="0" smtClean="0">
                          <a:solidFill>
                            <a:sysClr val="windowText" lastClr="000000"/>
                          </a:solidFill>
                        </a:rPr>
                        <a:t>White Oak Bayou Organic Farms</a:t>
                      </a:r>
                    </a:p>
                    <a:p>
                      <a:pPr lvl="0"/>
                      <a:r>
                        <a:rPr kumimoji="0" lang="en-US" sz="1200" kern="1200" dirty="0" smtClean="0">
                          <a:solidFill>
                            <a:sysClr val="windowText" lastClr="000000"/>
                          </a:solidFill>
                        </a:rPr>
                        <a:t>Wolf Creek I &amp; II /Crow Creek Farms</a:t>
                      </a:r>
                    </a:p>
                    <a:p>
                      <a:endParaRPr lang="en-US" sz="1200" dirty="0">
                        <a:solidFill>
                          <a:sysClr val="windowText" lastClr="000000"/>
                        </a:solidFill>
                        <a:latin typeface="+mj-lt"/>
                      </a:endParaRPr>
                    </a:p>
                  </a:txBody>
                  <a:tcPr/>
                </a:tc>
              </a:tr>
            </a:tbl>
          </a:graphicData>
        </a:graphic>
      </p:graphicFrame>
      <p:sp>
        <p:nvSpPr>
          <p:cNvPr id="13" name="TextBox 12"/>
          <p:cNvSpPr txBox="1"/>
          <p:nvPr/>
        </p:nvSpPr>
        <p:spPr>
          <a:xfrm>
            <a:off x="457200" y="609600"/>
            <a:ext cx="8305800" cy="646331"/>
          </a:xfrm>
          <a:prstGeom prst="rect">
            <a:avLst/>
          </a:prstGeom>
          <a:noFill/>
        </p:spPr>
        <p:txBody>
          <a:bodyPr wrap="square" rtlCol="0">
            <a:spAutoFit/>
          </a:bodyPr>
          <a:lstStyle/>
          <a:p>
            <a:pPr algn="ctr"/>
            <a:r>
              <a:rPr lang="en-US" sz="3600" dirty="0" smtClean="0">
                <a:solidFill>
                  <a:schemeClr val="tx2"/>
                </a:solidFill>
                <a:latin typeface="+mj-lt"/>
              </a:rPr>
              <a:t>North Texas Organic Growers</a:t>
            </a:r>
            <a:endParaRPr lang="en-US" sz="3600" dirty="0">
              <a:solidFill>
                <a:schemeClr val="tx2"/>
              </a:solidFill>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dirty="0" smtClean="0"/>
              <a:t> </a:t>
            </a:r>
            <a:endParaRPr lang="en-US" dirty="0"/>
          </a:p>
        </p:txBody>
      </p:sp>
      <p:sp>
        <p:nvSpPr>
          <p:cNvPr id="12" name="Rectangle 11"/>
          <p:cNvSpPr/>
          <p:nvPr/>
        </p:nvSpPr>
        <p:spPr>
          <a:xfrm>
            <a:off x="838200" y="685800"/>
            <a:ext cx="4236160" cy="400110"/>
          </a:xfrm>
          <a:prstGeom prst="rect">
            <a:avLst/>
          </a:prstGeom>
        </p:spPr>
        <p:txBody>
          <a:bodyPr wrap="none">
            <a:spAutoFit/>
          </a:bodyPr>
          <a:lstStyle/>
          <a:p>
            <a:pPr fontAlgn="b"/>
            <a:r>
              <a:rPr lang="en-US" sz="2000" b="1" dirty="0" smtClean="0">
                <a:solidFill>
                  <a:schemeClr val="bg2">
                    <a:lumMod val="25000"/>
                  </a:schemeClr>
                </a:solidFill>
                <a:latin typeface="Calibri"/>
              </a:rPr>
              <a:t>Organic Produces Prices - June 8, 2012</a:t>
            </a:r>
            <a:endParaRPr lang="en-US" sz="2000" b="1" dirty="0">
              <a:solidFill>
                <a:schemeClr val="bg2">
                  <a:lumMod val="25000"/>
                </a:schemeClr>
              </a:solidFill>
              <a:latin typeface="Calibri"/>
            </a:endParaRPr>
          </a:p>
        </p:txBody>
      </p:sp>
      <p:graphicFrame>
        <p:nvGraphicFramePr>
          <p:cNvPr id="13" name="Table 12"/>
          <p:cNvGraphicFramePr>
            <a:graphicFrameLocks noGrp="1"/>
          </p:cNvGraphicFramePr>
          <p:nvPr/>
        </p:nvGraphicFramePr>
        <p:xfrm>
          <a:off x="152400" y="1143000"/>
          <a:ext cx="4346662" cy="5324140"/>
        </p:xfrm>
        <a:graphic>
          <a:graphicData uri="http://schemas.openxmlformats.org/drawingml/2006/table">
            <a:tbl>
              <a:tblPr/>
              <a:tblGrid>
                <a:gridCol w="1752600"/>
                <a:gridCol w="762000"/>
                <a:gridCol w="1832062"/>
              </a:tblGrid>
              <a:tr h="128855">
                <a:tc>
                  <a:txBody>
                    <a:bodyPr/>
                    <a:lstStyle/>
                    <a:p>
                      <a:pPr algn="l" fontAlgn="b"/>
                      <a:r>
                        <a:rPr lang="en-US" sz="800" b="0" i="0" u="none" strike="noStrike">
                          <a:solidFill>
                            <a:srgbClr val="000000"/>
                          </a:solidFill>
                          <a:latin typeface="Calibri"/>
                        </a:rPr>
                        <a:t>http://www.foodcoop.com/go.php?id=90</a:t>
                      </a:r>
                    </a:p>
                  </a:txBody>
                  <a:tcPr marL="6936" marR="6936" marT="6936" marB="0" anchor="b">
                    <a:lnL>
                      <a:noFill/>
                    </a:lnL>
                    <a:lnR>
                      <a:noFill/>
                    </a:lnR>
                    <a:lnT>
                      <a:noFill/>
                    </a:lnT>
                    <a:lnB>
                      <a:noFill/>
                    </a:lnB>
                  </a:tcPr>
                </a:tc>
                <a:tc>
                  <a:txBody>
                    <a:bodyPr/>
                    <a:lstStyle/>
                    <a:p>
                      <a:pPr algn="l" fontAlgn="b"/>
                      <a:endParaRPr lang="en-US" sz="800" b="0" i="0" u="none" strike="noStrike" dirty="0">
                        <a:solidFill>
                          <a:srgbClr val="000000"/>
                        </a:solidFill>
                        <a:latin typeface="Calibri"/>
                      </a:endParaRPr>
                    </a:p>
                  </a:txBody>
                  <a:tcPr marL="6936" marR="6936" marT="6936" marB="0" anchor="b">
                    <a:lnL>
                      <a:noFill/>
                    </a:lnL>
                    <a:lnR>
                      <a:noFill/>
                    </a:lnR>
                    <a:lnT>
                      <a:noFill/>
                    </a:lnT>
                    <a:lnB>
                      <a:noFill/>
                    </a:lnB>
                  </a:tcPr>
                </a:tc>
                <a:tc>
                  <a:txBody>
                    <a:bodyPr/>
                    <a:lstStyle/>
                    <a:p>
                      <a:pPr algn="l" fontAlgn="b"/>
                      <a:endParaRPr lang="en-US" sz="800" b="0" i="0" u="none" strike="noStrike">
                        <a:solidFill>
                          <a:srgbClr val="000000"/>
                        </a:solidFill>
                        <a:latin typeface="Calibri"/>
                      </a:endParaRPr>
                    </a:p>
                  </a:txBody>
                  <a:tcPr marL="6936" marR="6936" marT="6936" marB="0" anchor="b">
                    <a:lnL>
                      <a:noFill/>
                    </a:lnL>
                    <a:lnR>
                      <a:noFill/>
                    </a:lnR>
                    <a:lnT>
                      <a:noFill/>
                    </a:lnT>
                    <a:lnB>
                      <a:noFill/>
                    </a:lnB>
                  </a:tcPr>
                </a:tc>
              </a:tr>
              <a:tr h="136718">
                <a:tc>
                  <a:txBody>
                    <a:bodyPr/>
                    <a:lstStyle/>
                    <a:p>
                      <a:pPr algn="l" fontAlgn="b"/>
                      <a:r>
                        <a:rPr lang="en-US" sz="800" b="1" i="0" u="none" strike="noStrike">
                          <a:solidFill>
                            <a:srgbClr val="000000"/>
                          </a:solidFill>
                          <a:latin typeface="Calibri"/>
                        </a:rPr>
                        <a:t>Name</a:t>
                      </a:r>
                    </a:p>
                  </a:txBody>
                  <a:tcPr marL="6936" marR="6936" marT="693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latin typeface="Calibri"/>
                        </a:rPr>
                        <a:t>Price</a:t>
                      </a:r>
                    </a:p>
                  </a:txBody>
                  <a:tcPr marL="6936" marR="6936" marT="693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latin typeface="Calibri"/>
                        </a:rPr>
                        <a:t>Origin</a:t>
                      </a:r>
                    </a:p>
                  </a:txBody>
                  <a:tcPr marL="6936" marR="6936" marT="6936" marB="0" anchor="b">
                    <a:lnL>
                      <a:noFill/>
                    </a:lnL>
                    <a:lnR>
                      <a:noFill/>
                    </a:lnR>
                    <a:lnT>
                      <a:noFill/>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All other apples-minimally treated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$0.99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Aloe-organic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$3.07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Artichokes-organic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California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Arugula-cup,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$3.33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Remembrance Farm Trumansburg, NY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Arugula-twisties,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$1.90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Arugula.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$0.71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Jersey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Asparagus-twisties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$4.37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York</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Asparagus. bunched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$2.75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Canada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Avocados-Hass,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$3.38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Avocados-Hass.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$1.14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Bananas-organic, loose or bags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$0.86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Ecuador Mexico Peru DR</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Basil-label,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$1.95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Basil.</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$1.30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Jersey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Beans-fava,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$1.57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Beans-green, bags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$4.46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Beans-green. round.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$0.90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Beets- bunch, various,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$2.07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Beets-chioggia, loose,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$2.47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Beets-gold, loose,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$2.67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Beets-red, loose,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$2.23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Blackberries-organic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$3.94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Blueberries-pint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$4.04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Blueberries. pint</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$2.65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Bok Choy-baby,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$2.49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Bok Choy-organic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$1.70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Broccoli-loose,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$1.58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Broccolini.</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$2.29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Brussels sprouts-loose</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$1.75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Cabbage- Chinese nappa,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Cabbage-green,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$0.89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Cabbage-red,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$0.89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Cabbage-savoy,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Cameo, minimally treated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Carrots- bunch, orange,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$1.77 per bunch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Carrots-1# bags, baby,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$1.33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Carrots-1# bags, baby.</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$1.05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718">
                <a:tc>
                  <a:txBody>
                    <a:bodyPr/>
                    <a:lstStyle/>
                    <a:p>
                      <a:pPr algn="l" fontAlgn="b"/>
                      <a:r>
                        <a:rPr lang="en-US" sz="800" b="0" i="0" u="none" strike="noStrike">
                          <a:solidFill>
                            <a:srgbClr val="000000"/>
                          </a:solidFill>
                          <a:latin typeface="Calibri"/>
                        </a:rPr>
                        <a:t>Carrots-1# bags, organic</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$1.26 each</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USA</a:t>
                      </a:r>
                    </a:p>
                  </a:txBody>
                  <a:tcPr marL="6936" marR="6936" marT="69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nvGraphicFramePr>
        <p:xfrm>
          <a:off x="4724400" y="1371600"/>
          <a:ext cx="4203477" cy="5105414"/>
        </p:xfrm>
        <a:graphic>
          <a:graphicData uri="http://schemas.openxmlformats.org/drawingml/2006/table">
            <a:tbl>
              <a:tblPr/>
              <a:tblGrid>
                <a:gridCol w="1689768"/>
                <a:gridCol w="762000"/>
                <a:gridCol w="1751709"/>
              </a:tblGrid>
              <a:tr h="134353">
                <a:tc>
                  <a:txBody>
                    <a:bodyPr/>
                    <a:lstStyle/>
                    <a:p>
                      <a:pPr algn="l" fontAlgn="b"/>
                      <a:r>
                        <a:rPr lang="en-US" sz="800" b="0" i="0" u="none" strike="noStrike" dirty="0">
                          <a:solidFill>
                            <a:srgbClr val="000000"/>
                          </a:solidFill>
                          <a:latin typeface="Calibri"/>
                        </a:rPr>
                        <a:t>Carrots-1# bags, regular</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$0.56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Canada or USA (read label)</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Carrots-25# bags,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$30.25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York</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Carrots-5# bags,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$6.07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Carrots-loose orange,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$1.26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Cauliflower-white,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$1.60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Celery Root (Celeriac)-organic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$1.53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Celery-organic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$1.72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Chard-various,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$1.67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Chard-young,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$3.72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Cherries-red.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$4.89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Chicory-organic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$1.57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Cilantro-organic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$1.50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Coconuts-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$1.18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Coconuts-young Thai</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$2.89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Thailand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Collards-bunch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$1.57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Corn-organic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$0.94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Cucumber-Kirby.</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$0.87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Cucumber-long seedless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$1.62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Cucumber-Persian</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$1.94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Dominican Republic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Cucumber-Persian, packaged,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$4.02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Cucumber-regular,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$2.79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Curry leaf-organic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$2.28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Daikon-organic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$1.31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Dandelions-green or red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Dill-organic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Eggplant-regular,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$2.54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Empire, minimally treated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Endive-Belgian</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$2.31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Belgium or Holland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Escarole-,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$1.51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Fennel-twisties,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$3.16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Fennel.</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Fiddlehead ferns-wild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$6.11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Fuji, minimally treated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Gala-3lb bag,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$5.25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Garlic Scapes-organic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$2.31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dirty="0">
                          <a:solidFill>
                            <a:srgbClr val="000000"/>
                          </a:solidFill>
                          <a:latin typeface="Calibri"/>
                        </a:rPr>
                        <a:t>Garlic-label,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$3.78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Garlic-spring, organic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$1.62 each</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353">
                <a:tc>
                  <a:txBody>
                    <a:bodyPr/>
                    <a:lstStyle/>
                    <a:p>
                      <a:pPr algn="l" fontAlgn="b"/>
                      <a:r>
                        <a:rPr lang="en-US" sz="800" b="0" i="0" u="none" strike="noStrike">
                          <a:solidFill>
                            <a:srgbClr val="000000"/>
                          </a:solidFill>
                          <a:latin typeface="Calibri"/>
                        </a:rPr>
                        <a:t>Garlic.</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$2.26 per pound</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Mexico</a:t>
                      </a:r>
                    </a:p>
                  </a:txBody>
                  <a:tcPr marL="6707" marR="6707" marT="67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dirty="0" smtClean="0"/>
              <a:t> </a:t>
            </a:r>
            <a:endParaRPr lang="en-US" dirty="0"/>
          </a:p>
        </p:txBody>
      </p:sp>
      <p:sp>
        <p:nvSpPr>
          <p:cNvPr id="12" name="Rectangle 11"/>
          <p:cNvSpPr/>
          <p:nvPr/>
        </p:nvSpPr>
        <p:spPr>
          <a:xfrm>
            <a:off x="457200" y="762000"/>
            <a:ext cx="5040354" cy="461665"/>
          </a:xfrm>
          <a:prstGeom prst="rect">
            <a:avLst/>
          </a:prstGeom>
        </p:spPr>
        <p:txBody>
          <a:bodyPr wrap="none">
            <a:spAutoFit/>
          </a:bodyPr>
          <a:lstStyle/>
          <a:p>
            <a:pPr fontAlgn="b"/>
            <a:r>
              <a:rPr lang="en-US" sz="2400" b="1" dirty="0" smtClean="0">
                <a:solidFill>
                  <a:schemeClr val="bg2">
                    <a:lumMod val="25000"/>
                  </a:schemeClr>
                </a:solidFill>
                <a:latin typeface="Calibri"/>
              </a:rPr>
              <a:t>Organic Produces Prices - June 8, 2012</a:t>
            </a:r>
            <a:endParaRPr lang="en-US" sz="2400" b="1" dirty="0">
              <a:solidFill>
                <a:schemeClr val="bg2">
                  <a:lumMod val="25000"/>
                </a:schemeClr>
              </a:solidFill>
              <a:latin typeface="Calibri"/>
            </a:endParaRPr>
          </a:p>
        </p:txBody>
      </p:sp>
      <p:graphicFrame>
        <p:nvGraphicFramePr>
          <p:cNvPr id="6" name="Table 5"/>
          <p:cNvGraphicFramePr>
            <a:graphicFrameLocks noGrp="1"/>
          </p:cNvGraphicFramePr>
          <p:nvPr/>
        </p:nvGraphicFramePr>
        <p:xfrm>
          <a:off x="196000" y="1295400"/>
          <a:ext cx="4223600" cy="5410188"/>
        </p:xfrm>
        <a:graphic>
          <a:graphicData uri="http://schemas.openxmlformats.org/drawingml/2006/table">
            <a:tbl>
              <a:tblPr/>
              <a:tblGrid>
                <a:gridCol w="1850210"/>
                <a:gridCol w="720774"/>
                <a:gridCol w="1652616"/>
              </a:tblGrid>
              <a:tr h="128814">
                <a:tc>
                  <a:txBody>
                    <a:bodyPr/>
                    <a:lstStyle/>
                    <a:p>
                      <a:pPr algn="l" fontAlgn="b"/>
                      <a:r>
                        <a:rPr lang="en-US" sz="800" b="0" i="0" u="none" strike="noStrike" dirty="0">
                          <a:solidFill>
                            <a:srgbClr val="000000"/>
                          </a:solidFill>
                          <a:latin typeface="Calibri"/>
                        </a:rPr>
                        <a:t>Ginger-organic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$4.80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Hawaii</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Golden delicious, minimally treated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Grapefruit-red,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$1.02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Grapes-black seedless,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$3.37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Grapes-green seedless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$4.85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Grapes-red seedless,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$3.37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Greens-baby beet,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Greens-baby bok choy, green/red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Greens-baby lamb's quarters,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Greens-baby mizuna,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Greens-baby yu choy,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Herbs-bag, organic local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$1.91 per bunch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Herbs-bag.</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$1.04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Colombia or Palestine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Herbs-chives organic local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$2.48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Herbs-cup,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$2.12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Horseradish-trimmed,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$4.97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Jicama.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$0.88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Jonagold, minimally treated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Kale-green curly, bunch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$1.67 per bunch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Kale-lacinato, bunch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$1.97 per bunch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Kale-purple stem,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$1.67 per bunch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Kiwi-label,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$0.47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Zealand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Kiwi.</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$0.36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Zealand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Kohlrabi-bunch,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$2.33 per bunch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Kohlrabi-loose,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$2.00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Kumquats-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Leeks-organic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Lemon Grass.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$4.43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Lemons-label,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$2.01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Lemons.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$0.30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Lettuce-baby mix,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$2.60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Lettuce-Boston,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Lettuce-green leaf,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Lettuce-red leaf,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Lettuce-romaine hearts, organic package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$2.53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Lettuce-romaine,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Limes-label,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$1.66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Limes.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$0.12 each</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Lychees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$4.51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Mangoes-,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$1.59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Melons-canary,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$1.14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814">
                <a:tc>
                  <a:txBody>
                    <a:bodyPr/>
                    <a:lstStyle/>
                    <a:p>
                      <a:pPr algn="l" fontAlgn="b"/>
                      <a:r>
                        <a:rPr lang="en-US" sz="800" b="0" i="0" u="none" strike="noStrike">
                          <a:solidFill>
                            <a:srgbClr val="000000"/>
                          </a:solidFill>
                          <a:latin typeface="Calibri"/>
                        </a:rPr>
                        <a:t>Melons-cantaloupe, label organic</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$1.30 per pound</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USA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4495800" y="1295400"/>
          <a:ext cx="4419600" cy="5410200"/>
        </p:xfrm>
        <a:graphic>
          <a:graphicData uri="http://schemas.openxmlformats.org/drawingml/2006/table">
            <a:tbl>
              <a:tblPr/>
              <a:tblGrid>
                <a:gridCol w="1936072"/>
                <a:gridCol w="754221"/>
                <a:gridCol w="1729307"/>
              </a:tblGrid>
              <a:tr h="135255">
                <a:tc>
                  <a:txBody>
                    <a:bodyPr/>
                    <a:lstStyle/>
                    <a:p>
                      <a:pPr algn="l" fontAlgn="b"/>
                      <a:r>
                        <a:rPr lang="en-US" sz="800" b="0" i="0" u="none" strike="noStrike" dirty="0">
                          <a:solidFill>
                            <a:srgbClr val="000000"/>
                          </a:solidFill>
                          <a:latin typeface="Calibri"/>
                        </a:rPr>
                        <a:t>Melons-cantaloupe.</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$1.11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Melons-honeydew,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Melons-honeydew,.</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$3.85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Micro Mix 1.6 oz cup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$3.74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Mint- organic twisties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$2.13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Mint.</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$1.42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Jersey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Mizuna-organic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Mushroom-eryngii, (king trumpet)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$3.64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Mushroom-maitake bag,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$2.53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Mushroom-maitake cup,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$3.55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Mushrooms-cremini,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$3.29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Pennsylvania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Mushrooms-portobello,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$4.53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Pennsylvania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Mushrooms-shiitake,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$7.74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Pennsylvania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Mushrooms-white, cups,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$1.76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Pennsylvania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Mushrooms-white, loose,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$2.88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Pennsylvania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Mustards-green or red,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$1.27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Mutsu, minimally treated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Okra.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$1.78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Onion-Vidalia or organic label</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$1.14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Georgia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Onion.-Vidalia or yellow label</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$0.95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Georgia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Onions- 3 lb bags.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$1.42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Onions- organic, no label</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$1.24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Onions-red, label,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$1.27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Onions-red.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$1.07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Onions-spring bunch,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Oranges-California valencia,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$0.76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California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Oranges-Florida valencia,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Oranges-navel, Sunkist or PLU 3107</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$1.03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California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Papaya.-red flesh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$1.50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Parsley-curly, organic twistie</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$1.28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Parsley-plain, organic twistie</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$1.68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Parsley.-curly.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$0.45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Jersey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Parsley.-plain.</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$0.63 per bunch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Jersey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Parsnips-organic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$1.80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Peaches-donut,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$5.82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Peaches-yellow, label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$3.56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Peaches. PLU#4403</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$1.07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South Carolina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Pears-Asian.</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$1.54 each</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 OR Chile</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a:solidFill>
                            <a:srgbClr val="000000"/>
                          </a:solidFill>
                          <a:latin typeface="Calibri"/>
                        </a:rPr>
                        <a:t>Pears-bosc,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$1.67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Argentina</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latin typeface="Calibri"/>
                        </a:rPr>
                        <a:t>Peas-in the pod, organic</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$2.47 per pound</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Hepworth Farms, NY</a:t>
                      </a:r>
                    </a:p>
                  </a:txBody>
                  <a:tcPr marL="6763" marR="6763" marT="6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ome copy 21.tif"/>
          <p:cNvPicPr>
            <a:picLocks noChangeAspect="1"/>
          </p:cNvPicPr>
          <p:nvPr/>
        </p:nvPicPr>
        <p:blipFill>
          <a:blip r:embed="rId2" cstate="print"/>
          <a:stretch>
            <a:fillRect/>
          </a:stretch>
        </p:blipFill>
        <p:spPr>
          <a:xfrm>
            <a:off x="228600" y="152400"/>
            <a:ext cx="2667000" cy="1456516"/>
          </a:xfrm>
          <a:prstGeom prst="rect">
            <a:avLst/>
          </a:prstGeom>
        </p:spPr>
      </p:pic>
      <p:sp>
        <p:nvSpPr>
          <p:cNvPr id="2" name="Title 1"/>
          <p:cNvSpPr>
            <a:spLocks noGrp="1"/>
          </p:cNvSpPr>
          <p:nvPr>
            <p:ph type="title"/>
          </p:nvPr>
        </p:nvSpPr>
        <p:spPr>
          <a:xfrm>
            <a:off x="2590800" y="1752600"/>
            <a:ext cx="8229600" cy="1143000"/>
          </a:xfrm>
        </p:spPr>
        <p:txBody>
          <a:bodyPr/>
          <a:lstStyle/>
          <a:p>
            <a:r>
              <a:rPr lang="en-US" dirty="0" smtClean="0"/>
              <a:t>Index</a:t>
            </a:r>
            <a:endParaRPr lang="en-US" dirty="0"/>
          </a:p>
        </p:txBody>
      </p:sp>
      <p:sp>
        <p:nvSpPr>
          <p:cNvPr id="3" name="Content Placeholder 2"/>
          <p:cNvSpPr>
            <a:spLocks noGrp="1"/>
          </p:cNvSpPr>
          <p:nvPr>
            <p:ph idx="1"/>
          </p:nvPr>
        </p:nvSpPr>
        <p:spPr>
          <a:xfrm>
            <a:off x="304800" y="1905000"/>
            <a:ext cx="8305800" cy="4449763"/>
          </a:xfrm>
        </p:spPr>
        <p:txBody>
          <a:bodyPr>
            <a:normAutofit fontScale="70000" lnSpcReduction="20000"/>
          </a:bodyPr>
          <a:lstStyle/>
          <a:p>
            <a:r>
              <a:rPr lang="en-US" dirty="0" smtClean="0"/>
              <a:t>Mission Statement</a:t>
            </a:r>
          </a:p>
          <a:p>
            <a:r>
              <a:rPr lang="en-US" dirty="0" smtClean="0"/>
              <a:t>The Market</a:t>
            </a:r>
          </a:p>
          <a:p>
            <a:r>
              <a:rPr lang="en-US" dirty="0" smtClean="0"/>
              <a:t>Customers</a:t>
            </a:r>
          </a:p>
          <a:p>
            <a:r>
              <a:rPr lang="en-US" dirty="0" smtClean="0"/>
              <a:t>Competition</a:t>
            </a:r>
          </a:p>
          <a:p>
            <a:r>
              <a:rPr lang="en-US" dirty="0" smtClean="0"/>
              <a:t>Regulations</a:t>
            </a:r>
          </a:p>
          <a:p>
            <a:r>
              <a:rPr lang="en-US" dirty="0" smtClean="0"/>
              <a:t>Management Team </a:t>
            </a:r>
          </a:p>
          <a:p>
            <a:r>
              <a:rPr lang="en-US" dirty="0" smtClean="0"/>
              <a:t>Unique Assets</a:t>
            </a:r>
          </a:p>
          <a:p>
            <a:r>
              <a:rPr lang="en-US" dirty="0" smtClean="0"/>
              <a:t>Financial Plan – First Five Years</a:t>
            </a:r>
          </a:p>
          <a:p>
            <a:r>
              <a:rPr lang="en-US" dirty="0" smtClean="0"/>
              <a:t>Revenue</a:t>
            </a:r>
          </a:p>
          <a:p>
            <a:r>
              <a:rPr lang="en-US" dirty="0" smtClean="0"/>
              <a:t>Financing </a:t>
            </a:r>
          </a:p>
          <a:p>
            <a:r>
              <a:rPr lang="en-US" dirty="0" smtClean="0"/>
              <a:t>Cost Management</a:t>
            </a:r>
          </a:p>
          <a:p>
            <a:r>
              <a:rPr lang="en-US" dirty="0" smtClean="0"/>
              <a:t>Business Resources</a:t>
            </a:r>
          </a:p>
          <a:p>
            <a:r>
              <a:rPr lang="en-US" dirty="0" smtClean="0"/>
              <a:t>Milestones</a:t>
            </a:r>
          </a:p>
          <a:p>
            <a:pPr>
              <a:buNone/>
            </a:pPr>
            <a:r>
              <a:rPr lang="en-US" dirty="0" smtClean="0"/>
              <a:t> </a:t>
            </a:r>
          </a:p>
          <a:p>
            <a:pPr>
              <a:buNone/>
            </a:pPr>
            <a:r>
              <a:rPr lang="en-US" dirty="0" smtClean="0"/>
              <a:t>Open Source Island &amp; Island Foods</a:t>
            </a:r>
          </a:p>
          <a:p>
            <a:pPr>
              <a:buNone/>
            </a:pPr>
            <a:r>
              <a:rPr lang="en-US" dirty="0" smtClean="0"/>
              <a:t>Joshua Pierce – </a:t>
            </a:r>
            <a:r>
              <a:rPr lang="en-US" dirty="0" smtClean="0"/>
              <a:t>580-461-0352</a:t>
            </a:r>
            <a:endParaRPr lang="en-US" dirty="0" smtClean="0"/>
          </a:p>
          <a:p>
            <a:endParaRPr lang="en-US" dirty="0"/>
          </a:p>
        </p:txBody>
      </p:sp>
      <p:pic>
        <p:nvPicPr>
          <p:cNvPr id="6" name="Picture 5" descr="article-2007032-0cada06200000578-767_634x420.jpg"/>
          <p:cNvPicPr>
            <a:picLocks noChangeAspect="1"/>
          </p:cNvPicPr>
          <p:nvPr/>
        </p:nvPicPr>
        <p:blipFill>
          <a:blip r:embed="rId3" cstate="print"/>
          <a:stretch>
            <a:fillRect/>
          </a:stretch>
        </p:blipFill>
        <p:spPr>
          <a:xfrm>
            <a:off x="4419600" y="1600200"/>
            <a:ext cx="3429000" cy="2270760"/>
          </a:xfrm>
          <a:prstGeom prst="rect">
            <a:avLst/>
          </a:prstGeom>
        </p:spPr>
      </p:pic>
      <p:pic>
        <p:nvPicPr>
          <p:cNvPr id="9" name="Picture 8" descr="johntoddlivingmachine1.jpg"/>
          <p:cNvPicPr>
            <a:picLocks noChangeAspect="1"/>
          </p:cNvPicPr>
          <p:nvPr/>
        </p:nvPicPr>
        <p:blipFill>
          <a:blip r:embed="rId4" cstate="print"/>
          <a:stretch>
            <a:fillRect/>
          </a:stretch>
        </p:blipFill>
        <p:spPr>
          <a:xfrm>
            <a:off x="4419600" y="3886200"/>
            <a:ext cx="3429000" cy="2209799"/>
          </a:xfrm>
          <a:prstGeom prst="rect">
            <a:avLst/>
          </a:prstGeom>
        </p:spPr>
      </p:pic>
      <p:sp>
        <p:nvSpPr>
          <p:cNvPr id="12" name="TextBox 11"/>
          <p:cNvSpPr txBox="1"/>
          <p:nvPr/>
        </p:nvSpPr>
        <p:spPr>
          <a:xfrm>
            <a:off x="3505200" y="762000"/>
            <a:ext cx="4572000" cy="707886"/>
          </a:xfrm>
          <a:prstGeom prst="rect">
            <a:avLst/>
          </a:prstGeom>
          <a:noFill/>
        </p:spPr>
        <p:txBody>
          <a:bodyPr wrap="square" rtlCol="0">
            <a:spAutoFit/>
          </a:bodyPr>
          <a:lstStyle/>
          <a:p>
            <a:r>
              <a:rPr lang="en-US" sz="2000" dirty="0" smtClean="0">
                <a:solidFill>
                  <a:srgbClr val="FF0000"/>
                </a:solidFill>
              </a:rPr>
              <a:t>Open Source Island, Island Foods, &amp; </a:t>
            </a:r>
          </a:p>
          <a:p>
            <a:r>
              <a:rPr lang="en-US" sz="2000" dirty="0" smtClean="0">
                <a:solidFill>
                  <a:srgbClr val="FF0000"/>
                </a:solidFill>
              </a:rPr>
              <a:t>the Food Institute  - Business Plan 2012</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dirty="0" smtClean="0"/>
              <a:t> </a:t>
            </a:r>
            <a:endParaRPr lang="en-US" dirty="0"/>
          </a:p>
        </p:txBody>
      </p:sp>
      <p:sp>
        <p:nvSpPr>
          <p:cNvPr id="12" name="Rectangle 11"/>
          <p:cNvSpPr/>
          <p:nvPr/>
        </p:nvSpPr>
        <p:spPr>
          <a:xfrm>
            <a:off x="457200" y="762000"/>
            <a:ext cx="5040354" cy="461665"/>
          </a:xfrm>
          <a:prstGeom prst="rect">
            <a:avLst/>
          </a:prstGeom>
        </p:spPr>
        <p:txBody>
          <a:bodyPr wrap="none">
            <a:spAutoFit/>
          </a:bodyPr>
          <a:lstStyle/>
          <a:p>
            <a:pPr fontAlgn="b"/>
            <a:r>
              <a:rPr lang="en-US" sz="2400" b="1" dirty="0" smtClean="0">
                <a:solidFill>
                  <a:schemeClr val="bg2">
                    <a:lumMod val="25000"/>
                  </a:schemeClr>
                </a:solidFill>
                <a:latin typeface="Calibri"/>
              </a:rPr>
              <a:t>Organic Produces Prices - June 8, 2012</a:t>
            </a:r>
            <a:endParaRPr lang="en-US" sz="2400" b="1" dirty="0">
              <a:solidFill>
                <a:schemeClr val="bg2">
                  <a:lumMod val="25000"/>
                </a:schemeClr>
              </a:solidFill>
              <a:latin typeface="Calibri"/>
            </a:endParaRPr>
          </a:p>
        </p:txBody>
      </p:sp>
      <p:graphicFrame>
        <p:nvGraphicFramePr>
          <p:cNvPr id="10" name="Table 9"/>
          <p:cNvGraphicFramePr>
            <a:graphicFrameLocks noGrp="1"/>
          </p:cNvGraphicFramePr>
          <p:nvPr/>
        </p:nvGraphicFramePr>
        <p:xfrm>
          <a:off x="76200" y="1371600"/>
          <a:ext cx="4118610" cy="5257800"/>
        </p:xfrm>
        <a:graphic>
          <a:graphicData uri="http://schemas.openxmlformats.org/drawingml/2006/table">
            <a:tbl>
              <a:tblPr/>
              <a:tblGrid>
                <a:gridCol w="1804218"/>
                <a:gridCol w="702857"/>
                <a:gridCol w="1611535"/>
              </a:tblGrid>
              <a:tr h="131445">
                <a:tc>
                  <a:txBody>
                    <a:bodyPr/>
                    <a:lstStyle/>
                    <a:p>
                      <a:pPr algn="l" fontAlgn="b"/>
                      <a:r>
                        <a:rPr lang="en-US" sz="800" b="0" i="0" u="none" strike="noStrike">
                          <a:solidFill>
                            <a:srgbClr val="000000"/>
                          </a:solidFill>
                          <a:latin typeface="Calibri"/>
                        </a:rPr>
                        <a:t>Peas-snow.</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$2.67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Guatemala or Peru</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Peas-sugar snap,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$3.72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Pecans in the shell,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$1.24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Missouri</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Peppers-cherry hot,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$5.58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Peppers-green, label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$3.13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Peppers-green.</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$0.97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Peppers-jalapeno.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$0.79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Georgia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Peppers-orange.</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$3.09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Canada or 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Peppers-poblano.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Peppers-red, label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$4.44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Holland or Mexico (read label)</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Peppers-red.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$1.41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Peppers-serrano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$2.19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Peppers-shishito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$5.09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Peppers-sweet mini cups,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$2.99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Peppers-yellow, label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$4.44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Holland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Peppers-yellow.</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$1.77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Pineapple-gold,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$3.65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Costa Rica or Ecuador</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Pineapple.-gold type</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$2.28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Costa Rica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Platanos- label,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Platanos-green (plantains)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$0.63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Ecuador</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Platanos-yellow (plantains)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$0.75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Colombia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da-DK" sz="800" b="0" i="0" u="none" strike="noStrike">
                          <a:solidFill>
                            <a:srgbClr val="000000"/>
                          </a:solidFill>
                          <a:latin typeface="Calibri"/>
                        </a:rPr>
                        <a:t>Potato- 5lb bag russet,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$4.79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Canada or USA (read label)</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Potatoes-fingerling,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$2.25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Potatoes-red,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Potatoes-yukon gold,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Radicchio-organic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$6.32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Lancaster County, PA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Radish-loose,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$3.76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Radishes-bunch,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Raspberries-red,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$3.04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Red delicious,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Rhubarb-organic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$3.21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sv-SE" sz="800" b="0" i="0" u="none" strike="noStrike">
                          <a:solidFill>
                            <a:srgbClr val="000000"/>
                          </a:solidFill>
                          <a:latin typeface="Calibri"/>
                        </a:rPr>
                        <a:t>Salad Mix- 16oz bags,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$5.45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Salad Mix- loose,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$5.89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Salad-spicy greens, 5oz cup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$3.33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Remembrance Farm Trumansburg, NY</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Salad-spring mix/baby greens 5oz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$3.33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Scallions-organic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$0.85 per bunch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Scallions.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$0.48 per bunch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Shallots- cup, label,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$2.50 each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Shallots.</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$1.20 per pound</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France</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1445">
                <a:tc>
                  <a:txBody>
                    <a:bodyPr/>
                    <a:lstStyle/>
                    <a:p>
                      <a:pPr algn="l" fontAlgn="b"/>
                      <a:r>
                        <a:rPr lang="en-US" sz="800" b="0" i="0" u="none" strike="noStrike">
                          <a:solidFill>
                            <a:srgbClr val="000000"/>
                          </a:solidFill>
                          <a:latin typeface="Calibri"/>
                        </a:rPr>
                        <a:t>Spinach- bunch, organic</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$1.87 per bunch</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Hepworth Farms, NY</a:t>
                      </a:r>
                    </a:p>
                  </a:txBody>
                  <a:tcPr marL="6572" marR="6572" marT="6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nvGraphicFramePr>
        <p:xfrm>
          <a:off x="4419600" y="1299459"/>
          <a:ext cx="4343400" cy="5406141"/>
        </p:xfrm>
        <a:graphic>
          <a:graphicData uri="http://schemas.openxmlformats.org/drawingml/2006/table">
            <a:tbl>
              <a:tblPr/>
              <a:tblGrid>
                <a:gridCol w="1902691"/>
                <a:gridCol w="741218"/>
                <a:gridCol w="1699491"/>
              </a:tblGrid>
              <a:tr h="138619">
                <a:tc>
                  <a:txBody>
                    <a:bodyPr/>
                    <a:lstStyle/>
                    <a:p>
                      <a:pPr algn="l" fontAlgn="b"/>
                      <a:r>
                        <a:rPr lang="en-US" sz="800" b="0" i="0" u="none" strike="noStrike">
                          <a:solidFill>
                            <a:srgbClr val="000000"/>
                          </a:solidFill>
                          <a:latin typeface="Calibri"/>
                        </a:rPr>
                        <a:t>Spinach- loose,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$4.12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Spinach-baby, 16 oz,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$5.45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Spinach-baby, 5oz,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$3.33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Spinach-bagged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$2.13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Sprouts-alfalfa,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$1.24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Sprouts-bean (mung),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$1.59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Sprouts-broccoli,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$2.17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Maryland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Sprouts-crunchy/mix bean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$1.85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Sprouts-garden, pesticide-free</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$1.85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Sprouts-spicy,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$1.48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Sprouts-sunflower, 16oz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$10.25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York</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Sprouts-sunflower, 4oz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$3.39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New York</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Sprouts-sweet pea shoots,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$3.03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Squash-butternut,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$1.59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Squash-kabocha,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$1.59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Squash-yellow,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$2.09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Squash-zucchini,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$2.23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Stayman winesap, minimally treated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$0.99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Strawberries-1 lb box,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$3.80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Strawberries-open pint local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$3.64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Strawberries-quart basket,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$5.31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Hepworth Farms, NY</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Sweet potato- Japanese,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Sweet potato- Jewel,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Sweet potato- Red garnet,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Sweet potato-any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$1.34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Tomatillos.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$0.88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Tomato Grape, Lady Moon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$3.34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Lady Moon Farm, Florida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Tomato Grape.</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$2.03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Florida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Tomatoes-.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$2.51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Tomatoes-plum,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$1.53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Mexico or USA-read box/label</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Turmeric-organic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$9.43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Hawaii</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Turnips-Japanese,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$2.93 per bunch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Turnips-various, loose,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$1.51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Vegetable-potted 4 pack,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$2.89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Markristo Farm-Hillsdale, New York</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Watercress-upland type pesticide-free</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$2.13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Watermelon-red seedless,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$0.68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USA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Wheatgrass-1 lb bags,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$13.27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Wheatgrass-tray, organic</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$18.27 each</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Locally grown within 500 miles</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619">
                <a:tc>
                  <a:txBody>
                    <a:bodyPr/>
                    <a:lstStyle/>
                    <a:p>
                      <a:pPr algn="l" fontAlgn="b"/>
                      <a:r>
                        <a:rPr lang="en-US" sz="800" b="0" i="0" u="none" strike="noStrike">
                          <a:solidFill>
                            <a:srgbClr val="000000"/>
                          </a:solidFill>
                          <a:latin typeface="Calibri"/>
                        </a:rPr>
                        <a:t>Yuca (manioc or cassava)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$0.61 per pound</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Costa Rica</a:t>
                      </a:r>
                    </a:p>
                  </a:txBody>
                  <a:tcPr marL="6931" marR="6931" marT="6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1143000"/>
          <a:ext cx="4648200" cy="4368800"/>
        </p:xfrm>
        <a:graphic>
          <a:graphicData uri="http://schemas.openxmlformats.org/drawingml/2006/table">
            <a:tbl>
              <a:tblPr/>
              <a:tblGrid>
                <a:gridCol w="1386574"/>
                <a:gridCol w="1787432"/>
                <a:gridCol w="622097"/>
                <a:gridCol w="280381"/>
                <a:gridCol w="571716"/>
              </a:tblGrid>
              <a:tr h="177800">
                <a:tc gridSpan="2">
                  <a:txBody>
                    <a:bodyPr/>
                    <a:lstStyle/>
                    <a:p>
                      <a:pPr algn="l" fontAlgn="b"/>
                      <a:endParaRPr lang="en-US" sz="1000" b="1" i="0" u="none" strike="noStrike" dirty="0">
                        <a:solidFill>
                          <a:srgbClr val="000000"/>
                        </a:solidFill>
                        <a:latin typeface="Calibri"/>
                      </a:endParaRPr>
                    </a:p>
                  </a:txBody>
                  <a:tcPr marL="5907" marR="5907" marT="5907"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a:noFill/>
                    </a:lnB>
                  </a:tcPr>
                </a:tc>
              </a:tr>
              <a:tr h="127000">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5907" marR="5907" marT="5907" marB="0" anchor="b">
                    <a:lnL>
                      <a:noFill/>
                    </a:lnL>
                    <a:lnR>
                      <a:noFill/>
                    </a:lnR>
                    <a:lnT>
                      <a:noFill/>
                    </a:lnT>
                    <a:lnB w="6350" cap="flat" cmpd="sng" algn="ctr">
                      <a:solidFill>
                        <a:srgbClr val="000000"/>
                      </a:solidFill>
                      <a:prstDash val="solid"/>
                      <a:round/>
                      <a:headEnd type="none" w="med" len="med"/>
                      <a:tailEnd type="none" w="med" len="med"/>
                    </a:lnB>
                  </a:tcPr>
                </a:tc>
              </a:tr>
              <a:tr h="127000">
                <a:tc>
                  <a:txBody>
                    <a:bodyPr/>
                    <a:lstStyle/>
                    <a:p>
                      <a:pPr algn="l" fontAlgn="b"/>
                      <a:r>
                        <a:rPr lang="en-US" sz="700" b="1" i="0" u="none" strike="noStrike">
                          <a:solidFill>
                            <a:srgbClr val="000000"/>
                          </a:solidFill>
                          <a:latin typeface="Calibri"/>
                        </a:rPr>
                        <a:t>Name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Address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City</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Zip</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Phone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3-H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1455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Bay City</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77414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979-240-8499</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Aaron Vogler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2202 CR S/ Box 1012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Lamesa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79331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806-497-6400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Aloe Farms Inc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3102 Wilson Rd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Harlingen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78552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956-425-1289</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Aloe Laboratories Inc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831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Harlingen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78550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956-428-8416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Angel Valley Organic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18405 Angel Valley Dr</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Leander</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78641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512-267-2785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Ashley &amp; Shane Waller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848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China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77613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409-752-7436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Assisi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886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Gonzales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78629</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830-672-5738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Azrasun Organic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1226 County Road 108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Floresville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78114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210-367-0790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 &amp; B Joint Venture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668 Sweetwater</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Port Lavaca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77676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361-552-5404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 &amp; K Holubec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HC-34 BOX 132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Midkiff</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77955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432-686-8351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Bassman Fresh Inc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678 CR 2178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Cleveland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77327</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713-854-0479</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Benjamin David Franklin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556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O'Donnell</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79351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806-428-3898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Berry Best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12462 FM 2588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Larue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75770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903-677-3448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Blueberry Ridge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804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Mineola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75773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972-567-9357</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Boggy Creek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3414 Lyons Road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Austin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78702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512-926-4650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Buena Tierra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399 CR 383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Fredonia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76842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325-429-6301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Carl Pepper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Rt 1 Box 101 A</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O'Donnell</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79351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806-439-6336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Cecil Slack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latin typeface="Calibri"/>
                        </a:rPr>
                        <a:t>10203 Duncan Rd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Beaumont</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77713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409-752-5524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Chickamaw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latin typeface="Calibri"/>
                        </a:rPr>
                        <a:t>Box 787</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Mcdade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78650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512-321-4449</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Christopher and Judith Grotegut</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4419 Co Rd 13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Hereford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79045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806-258-7565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Cimarron Organics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7122 Bluebonnet</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Amarillo</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79108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806-383-1366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Clover Hill Farms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500 Capital of Texas Hwy N. Bldg. 3 ste 100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Austin </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78746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512-328-9090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CMB Resources</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1488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Frederiksburg</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78624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830-997-3856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Cornelius Crawfish</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288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Wadsworth</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77483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979-245-4390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Cornelius Rice</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288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Wadsworth</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77483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979-245-4390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Coyote Creek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13431 Klaus Ln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Elgin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78621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512-940-6523</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Curtis Hutchinson</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108 FM 2035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Sweetwater</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79556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915-235-1164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D &amp; S Farms, Inc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107 S. Cheryl</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Brownfield</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79316</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806-636-1478</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Dalusa Ranch</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2755 Rains City rd 1490</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Point</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75472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903-598-6822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Dennis Holubec</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HC 34 Box 132</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Midkiff</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79755</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432-686-8351</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Dogwood Gardens Organic Farm</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Bod 254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Ben Wheeler</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75754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latin typeface="Calibri"/>
                        </a:rPr>
                        <a:t>903-833-1024</a:t>
                      </a:r>
                    </a:p>
                  </a:txBody>
                  <a:tcPr marL="5907" marR="5907" marT="59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4953000" y="1447800"/>
          <a:ext cx="3962400" cy="4064000"/>
        </p:xfrm>
        <a:graphic>
          <a:graphicData uri="http://schemas.openxmlformats.org/drawingml/2006/table">
            <a:tbl>
              <a:tblPr/>
              <a:tblGrid>
                <a:gridCol w="1262301"/>
                <a:gridCol w="1184068"/>
                <a:gridCol w="693526"/>
                <a:gridCol w="270644"/>
                <a:gridCol w="551861"/>
              </a:tblGrid>
              <a:tr h="127000">
                <a:tc>
                  <a:txBody>
                    <a:bodyPr/>
                    <a:lstStyle/>
                    <a:p>
                      <a:pPr algn="l" fontAlgn="b"/>
                      <a:r>
                        <a:rPr lang="en-US" sz="700" b="0" i="0" u="none" strike="noStrike" dirty="0">
                          <a:solidFill>
                            <a:srgbClr val="000000"/>
                          </a:solidFill>
                          <a:latin typeface="Calibri"/>
                        </a:rPr>
                        <a:t>Double A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HC 62 Box 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El Campo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77437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979-541-6411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dirty="0">
                          <a:solidFill>
                            <a:srgbClr val="000000"/>
                          </a:solidFill>
                          <a:latin typeface="Calibri"/>
                        </a:rPr>
                        <a:t>Dr Dirt Organic Productions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5802 Rising Hills Dr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Austin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78759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512-784-5987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Dreamers Farms Inc.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23810 Lakeside Dr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Marbel Falls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254-248-1841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Eddie Bingham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Rt 1 Box 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Meadow</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806-585-6365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Emery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Rt 3 Box 184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Lubbock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79403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806-746-5913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F &amp; R Custom Farms, Inc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1536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Seminole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432-758-119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Finca Pura Vida LLC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944 Lakeview 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Fayetteville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78940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979-249-3866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Forever Aloe Plantations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25649 N Tamm Ln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Harlingen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78552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956-425-2585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Forrest Herman Perry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816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Van Horn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79855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915-283-1923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Gearhart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8017 n Ware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Mc Allen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78504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956-686-8654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Generation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1109 N McKinney 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903-326-4263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Gene's Greens, L.P.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6105 Remington Pkwy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Colleyville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76304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817-301-3521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Glen Marecek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222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Midkiff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79755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915-535-2351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Goebel Organics Inc.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3508 Irving Ave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Snyder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79549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915-728-3630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Good Earth Organic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8629 FM 272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Celeste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75423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Montesino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1871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Wimberly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512-847-7393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Morrison Organic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4000 FM 3136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Cleburne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76031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817-645-2080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Morrison Ranch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1400 Morrison Ranch 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Pampa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79065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806-663-3124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Nathan Lane Brewster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1003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Van Horn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79855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915-2841200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Natural Prairie Dairy Farms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659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Hartley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806-365-4189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Natural Prairie Organic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659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Hartley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806-244-0152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Northrup Ranch, Inc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63356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Pipe Creek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78063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830-535-4024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Oakridge Valley Farm Organics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540 FM 773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Grand Saline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75140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903-962-4452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Oasis Gardens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7651 Delwau Ln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Austin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78725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512-386-7636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Onion Creek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1611 Creek 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Dripping Springs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512-858-1090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Oportunidads Golpe Inc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Rt 1 Box 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Meadow</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79345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806-585-6557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Orange Blossom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Rt 1 Box 94A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Carizo Springs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78834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830-876-2103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Organic Farms of Texas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H.C.R. 62 Box 154C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El Campo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77437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979-543-2222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Organic Vertical Acre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Box 670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Kingsland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325-388-6968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P.O.P. Acres Ranch &amp;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8040 FM 642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Purdon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76679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903-673-1435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P/2 Organic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301 CR 461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Coupland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78615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512-281-4712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000">
                <a:tc>
                  <a:txBody>
                    <a:bodyPr/>
                    <a:lstStyle/>
                    <a:p>
                      <a:pPr algn="l" fontAlgn="b"/>
                      <a:r>
                        <a:rPr lang="en-US" sz="700" b="0" i="0" u="none" strike="noStrike">
                          <a:solidFill>
                            <a:srgbClr val="000000"/>
                          </a:solidFill>
                          <a:latin typeface="Calibri"/>
                        </a:rPr>
                        <a:t>Pat's Veggies Organic Farm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3950 and 3003 Stategoach 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Seguin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latin typeface="Calibri"/>
                        </a:rPr>
                        <a:t>830-914-3756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685800" y="762000"/>
            <a:ext cx="3572068" cy="461665"/>
          </a:xfrm>
          <a:prstGeom prst="rect">
            <a:avLst/>
          </a:prstGeom>
        </p:spPr>
        <p:txBody>
          <a:bodyPr wrap="none">
            <a:spAutoFit/>
          </a:bodyPr>
          <a:lstStyle/>
          <a:p>
            <a:pPr fontAlgn="b"/>
            <a:r>
              <a:rPr lang="en-US" sz="2400" b="1" dirty="0" smtClean="0">
                <a:solidFill>
                  <a:schemeClr val="bg2">
                    <a:lumMod val="25000"/>
                  </a:schemeClr>
                </a:solidFill>
                <a:latin typeface="Calibri"/>
              </a:rPr>
              <a:t>Organic Producers in Texas</a:t>
            </a:r>
            <a:endParaRPr lang="en-US" sz="2400" b="1" dirty="0">
              <a:solidFill>
                <a:schemeClr val="bg2">
                  <a:lumMod val="25000"/>
                </a:schemeClr>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143000"/>
            <a:ext cx="4702378" cy="584775"/>
          </a:xfrm>
          <a:prstGeom prst="rect">
            <a:avLst/>
          </a:prstGeom>
        </p:spPr>
        <p:txBody>
          <a:bodyPr wrap="none">
            <a:spAutoFit/>
          </a:bodyPr>
          <a:lstStyle/>
          <a:p>
            <a:pPr fontAlgn="b"/>
            <a:r>
              <a:rPr lang="en-US" sz="3200" b="1" dirty="0" smtClean="0">
                <a:solidFill>
                  <a:schemeClr val="bg2">
                    <a:lumMod val="25000"/>
                  </a:schemeClr>
                </a:solidFill>
                <a:latin typeface="Calibri"/>
              </a:rPr>
              <a:t>Organic Producers in Texas</a:t>
            </a:r>
            <a:endParaRPr lang="en-US" sz="3200" b="1" dirty="0">
              <a:solidFill>
                <a:schemeClr val="bg2">
                  <a:lumMod val="25000"/>
                </a:schemeClr>
              </a:solidFill>
              <a:latin typeface="Calibri"/>
            </a:endParaRPr>
          </a:p>
        </p:txBody>
      </p:sp>
      <p:graphicFrame>
        <p:nvGraphicFramePr>
          <p:cNvPr id="7" name="Table 6"/>
          <p:cNvGraphicFramePr>
            <a:graphicFrameLocks noGrp="1"/>
          </p:cNvGraphicFramePr>
          <p:nvPr/>
        </p:nvGraphicFramePr>
        <p:xfrm>
          <a:off x="76200" y="2133595"/>
          <a:ext cx="5334000" cy="4267205"/>
        </p:xfrm>
        <a:graphic>
          <a:graphicData uri="http://schemas.openxmlformats.org/drawingml/2006/table">
            <a:tbl>
              <a:tblPr/>
              <a:tblGrid>
                <a:gridCol w="2069911"/>
                <a:gridCol w="1194179"/>
                <a:gridCol w="796120"/>
                <a:gridCol w="398060"/>
                <a:gridCol w="875730"/>
              </a:tblGrid>
              <a:tr h="147145">
                <a:tc>
                  <a:txBody>
                    <a:bodyPr/>
                    <a:lstStyle/>
                    <a:p>
                      <a:pPr algn="l" fontAlgn="b"/>
                      <a:r>
                        <a:rPr lang="en-US" sz="800" b="0" i="0" u="none" strike="noStrike" dirty="0">
                          <a:solidFill>
                            <a:srgbClr val="000000"/>
                          </a:solidFill>
                          <a:latin typeface="Calibri"/>
                        </a:rPr>
                        <a:t>Pierce Ranch</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538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Pierce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77467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979-532-4250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Pure Luck Texas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101 Twin Oaks Trail</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Dripping Springs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78620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512-858-7034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 &amp; R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7445 Bear Lake Dr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Fort Worth</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76137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817-909-3519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Ralph Diller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4101 County Rd 14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Hereford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79045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806-258-7392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Ralph Hoelscher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14446 East Arlington 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Miles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76861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915-468-2592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Ranch Dickens-Armentrout Organics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1715 Horton Preiss 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Blanco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78606</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830-833-2270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Rascoe Pecan Orchard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1864 Beverly Cox Dr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Waco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76702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254-799-3334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Rife Vineyards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154 Moonlight Dr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Murphy</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750943</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972-422-7658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Rigoberto Delgado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3751 Carlon St</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Houston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77005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713-899-3206</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Ronda's Montessori Garden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4600 Mount Vernon Dr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Austin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78745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512-707-8635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Rowdy Creek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Rt 1 Box 52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Roxton </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75477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972-346-3492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Ryan Farm</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16415 Hornet Creek</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San Antonio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78247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915-559-1725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 &amp; O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1301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Seagraves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79359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806-637-1478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 O S From Texas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767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Samnorwood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79077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806-256-2749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Scott Arbor</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625 Old Woehler 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Seguin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78155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210-379-0588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Shea Floyd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1814 E. Buckle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Brownfield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79316</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806-759-6555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SHS Farms Inc.</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2750 Rait Rd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Friona</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79035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806-346-0649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Sidney Kacir Ranch</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5119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Temple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76505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254-773-2173</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Smith Land &amp; Cattle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430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Hart </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79043</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806-938-2110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Solomon Farm</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196</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Vega </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79092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806-344-2954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South Loop Land And Cattle Lc</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2934 Rigsby Ave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San Antonio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78222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210-333-5753</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South Tex Organics Lc</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1504 Betty Drive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Mission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78572</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956-585-1040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Spiral Sprouts Of Houston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5295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Kingwood</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77325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281-356-5311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St. Jude's Hydroponics Garden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1501 Tara Court</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College Station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77840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979-324-6040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Stephanie Lanford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Box 1301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Seagraves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79359</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806-637-1478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Steven Goetsch Farms</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Rt 2 Box 176</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El Campo</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77437</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979-513-5038</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Sustainable Agronomic Education Association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Rt 25 Box 120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Edinburg</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78541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956-821-8875</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SWT Cattle, LLC</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1304 Mariposa Drive #211</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Austin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78704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512-416-0400</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145">
                <a:tc>
                  <a:txBody>
                    <a:bodyPr/>
                    <a:lstStyle/>
                    <a:p>
                      <a:pPr algn="l" fontAlgn="b"/>
                      <a:r>
                        <a:rPr lang="en-US" sz="800" b="0" i="0" u="none" strike="noStrike">
                          <a:solidFill>
                            <a:srgbClr val="000000"/>
                          </a:solidFill>
                          <a:latin typeface="Calibri"/>
                        </a:rPr>
                        <a:t>T3R Cattle</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HC 63 Box 35AB</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Mullin</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latin typeface="Calibri"/>
                        </a:rPr>
                        <a:t>76864</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7007" marR="7007"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7" descr="rotator-supermarketveggies_476x357.jpg"/>
          <p:cNvPicPr>
            <a:picLocks noChangeAspect="1"/>
          </p:cNvPicPr>
          <p:nvPr/>
        </p:nvPicPr>
        <p:blipFill>
          <a:blip r:embed="rId2" cstate="print"/>
          <a:stretch>
            <a:fillRect/>
          </a:stretch>
        </p:blipFill>
        <p:spPr>
          <a:xfrm>
            <a:off x="5486400" y="1066800"/>
            <a:ext cx="3447142" cy="2590799"/>
          </a:xfrm>
          <a:prstGeom prst="rect">
            <a:avLst/>
          </a:prstGeom>
        </p:spPr>
      </p:pic>
      <p:pic>
        <p:nvPicPr>
          <p:cNvPr id="10" name="Picture 9" descr="produce-aisle-lg.jpg"/>
          <p:cNvPicPr>
            <a:picLocks noChangeAspect="1"/>
          </p:cNvPicPr>
          <p:nvPr/>
        </p:nvPicPr>
        <p:blipFill>
          <a:blip r:embed="rId3" cstate="print"/>
          <a:stretch>
            <a:fillRect/>
          </a:stretch>
        </p:blipFill>
        <p:spPr>
          <a:xfrm>
            <a:off x="5507566" y="3733800"/>
            <a:ext cx="3464983" cy="271172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Competition</a:t>
            </a:r>
            <a:endParaRPr lang="en-US" dirty="0"/>
          </a:p>
        </p:txBody>
      </p:sp>
      <p:pic>
        <p:nvPicPr>
          <p:cNvPr id="12" name="Content Placeholder 11" descr="competition.tif"/>
          <p:cNvPicPr>
            <a:picLocks noGrp="1" noChangeAspect="1"/>
          </p:cNvPicPr>
          <p:nvPr>
            <p:ph idx="1"/>
          </p:nvPr>
        </p:nvPicPr>
        <p:blipFill>
          <a:blip r:embed="rId2" cstate="print"/>
          <a:stretch>
            <a:fillRect/>
          </a:stretch>
        </p:blipFill>
        <p:spPr>
          <a:xfrm>
            <a:off x="1066800" y="1447800"/>
            <a:ext cx="7010400" cy="5304238"/>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371600" y="838200"/>
            <a:ext cx="7620000" cy="1095375"/>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486400" y="3200400"/>
            <a:ext cx="1066800" cy="755650"/>
          </a:xfrm>
          <a:prstGeom prst="rect">
            <a:avLst/>
          </a:prstGeom>
          <a:noFill/>
          <a:ln w="9525">
            <a:noFill/>
            <a:miter lim="800000"/>
            <a:headEnd/>
            <a:tailEnd/>
          </a:ln>
        </p:spPr>
      </p:pic>
      <p:sp>
        <p:nvSpPr>
          <p:cNvPr id="2" name="Title 1"/>
          <p:cNvSpPr>
            <a:spLocks noGrp="1"/>
          </p:cNvSpPr>
          <p:nvPr>
            <p:ph type="title"/>
          </p:nvPr>
        </p:nvSpPr>
        <p:spPr>
          <a:xfrm>
            <a:off x="304800" y="304800"/>
            <a:ext cx="8229600" cy="1143000"/>
          </a:xfrm>
        </p:spPr>
        <p:txBody>
          <a:bodyPr/>
          <a:lstStyle/>
          <a:p>
            <a:r>
              <a:rPr lang="en-US" dirty="0" smtClean="0"/>
              <a:t>Regulations</a:t>
            </a:r>
            <a:endParaRPr lang="en-US" dirty="0"/>
          </a:p>
        </p:txBody>
      </p:sp>
      <p:sp>
        <p:nvSpPr>
          <p:cNvPr id="3" name="Content Placeholder 2"/>
          <p:cNvSpPr>
            <a:spLocks noGrp="1"/>
          </p:cNvSpPr>
          <p:nvPr>
            <p:ph idx="1"/>
          </p:nvPr>
        </p:nvSpPr>
        <p:spPr>
          <a:xfrm>
            <a:off x="228600" y="1676400"/>
            <a:ext cx="8229600" cy="4389120"/>
          </a:xfrm>
        </p:spPr>
        <p:txBody>
          <a:bodyPr>
            <a:normAutofit fontScale="25000" lnSpcReduction="20000"/>
          </a:bodyPr>
          <a:lstStyle/>
          <a:p>
            <a:pPr>
              <a:buNone/>
            </a:pPr>
            <a:r>
              <a:rPr lang="en-US" sz="6400" b="1" dirty="0" smtClean="0"/>
              <a:t>Friendly </a:t>
            </a:r>
            <a:r>
              <a:rPr lang="en-US" sz="6400" b="1" dirty="0" err="1" smtClean="0"/>
              <a:t>Aquaponics</a:t>
            </a:r>
            <a:r>
              <a:rPr lang="en-US" sz="6400" b="1" dirty="0" smtClean="0"/>
              <a:t> </a:t>
            </a:r>
          </a:p>
          <a:p>
            <a:pPr>
              <a:buNone/>
            </a:pPr>
            <a:r>
              <a:rPr lang="en-US" sz="6400" b="1" dirty="0" smtClean="0"/>
              <a:t>“Our systems are USDA Organically Certified and our produce is organic.”</a:t>
            </a:r>
          </a:p>
          <a:p>
            <a:pPr>
              <a:buNone/>
            </a:pPr>
            <a:endParaRPr lang="en-US" sz="6400" b="1" dirty="0" smtClean="0"/>
          </a:p>
          <a:p>
            <a:pPr>
              <a:buNone/>
            </a:pPr>
            <a:r>
              <a:rPr lang="en-US" sz="4000" dirty="0" smtClean="0"/>
              <a:t>(http://www.usda.gov/wps/portal/usda/usdahome?navid=ORGANIC_CERTIFICATIO)</a:t>
            </a:r>
          </a:p>
          <a:p>
            <a:pPr>
              <a:buNone/>
            </a:pPr>
            <a:r>
              <a:rPr lang="en-US" sz="4400" b="1" dirty="0" smtClean="0"/>
              <a:t>Organic Certification </a:t>
            </a:r>
          </a:p>
          <a:p>
            <a:pPr>
              <a:buNone/>
            </a:pPr>
            <a:r>
              <a:rPr lang="en-US" sz="4000" dirty="0" smtClean="0"/>
              <a:t>National Organic Program (NOP) </a:t>
            </a:r>
          </a:p>
          <a:p>
            <a:pPr>
              <a:buNone/>
            </a:pPr>
            <a:r>
              <a:rPr lang="en-US" sz="4000" dirty="0" smtClean="0"/>
              <a:t>USDA's National Organic Program regulates the standards for any farm, wild crop harvesting, or handling operation that wants to sell an agricultural product as organically produced. </a:t>
            </a:r>
          </a:p>
          <a:p>
            <a:pPr>
              <a:buNone/>
            </a:pPr>
            <a:r>
              <a:rPr lang="en-US" sz="4000" dirty="0" smtClean="0">
                <a:hlinkClick r:id="rId4" tooltip="External link, opens in new window."/>
              </a:rPr>
              <a:t>National Organic Program</a:t>
            </a:r>
            <a:endParaRPr lang="en-US" sz="4000" dirty="0" smtClean="0"/>
          </a:p>
          <a:p>
            <a:pPr>
              <a:buNone/>
            </a:pPr>
            <a:r>
              <a:rPr lang="en-US" sz="4000" dirty="0" smtClean="0">
                <a:hlinkClick r:id="rId5" tooltip="External link, opens in new window."/>
              </a:rPr>
              <a:t>Accredited Certifying Agents</a:t>
            </a:r>
            <a:endParaRPr lang="en-US" sz="4000" dirty="0" smtClean="0"/>
          </a:p>
          <a:p>
            <a:pPr>
              <a:buNone/>
            </a:pPr>
            <a:r>
              <a:rPr lang="en-US" sz="4000" dirty="0" smtClean="0">
                <a:hlinkClick r:id="rId6" tooltip="External link, opens in new window."/>
              </a:rPr>
              <a:t>Regulation</a:t>
            </a:r>
            <a:endParaRPr lang="en-US" sz="4000" dirty="0" smtClean="0"/>
          </a:p>
          <a:p>
            <a:pPr>
              <a:buNone/>
            </a:pPr>
            <a:r>
              <a:rPr lang="en-US" sz="4000" dirty="0" smtClean="0">
                <a:hlinkClick r:id="rId7" tooltip="External link, opens in new window."/>
              </a:rPr>
              <a:t>Policies</a:t>
            </a:r>
            <a:endParaRPr lang="en-US" sz="4000" dirty="0" smtClean="0"/>
          </a:p>
          <a:p>
            <a:pPr>
              <a:buNone/>
            </a:pPr>
            <a:r>
              <a:rPr lang="en-US" sz="4000" dirty="0" smtClean="0"/>
              <a:t>Organic Information for Producers, Handlers, Processors, and Retailers </a:t>
            </a:r>
          </a:p>
          <a:p>
            <a:pPr>
              <a:buNone/>
            </a:pPr>
            <a:r>
              <a:rPr lang="en-US" sz="4000" dirty="0" smtClean="0">
                <a:hlinkClick r:id="rId8" tooltip="External link, opens in new window."/>
              </a:rPr>
              <a:t>State and Cost Share Program</a:t>
            </a:r>
            <a:endParaRPr lang="en-US" sz="4000" dirty="0" smtClean="0"/>
          </a:p>
          <a:p>
            <a:pPr>
              <a:buNone/>
            </a:pPr>
            <a:r>
              <a:rPr lang="en-US" sz="4000" dirty="0" smtClean="0"/>
              <a:t>Organic Labeling for Consumers </a:t>
            </a:r>
          </a:p>
          <a:p>
            <a:pPr>
              <a:buNone/>
            </a:pPr>
            <a:r>
              <a:rPr lang="en-US" sz="4000" dirty="0" smtClean="0"/>
              <a:t>The National Organic Program and the Organic Foods Production Act are intended to assure consumers that the organic foods they purchase are produced, processed, and certified to be consistent with national organic standards. </a:t>
            </a:r>
          </a:p>
          <a:p>
            <a:pPr>
              <a:buNone/>
            </a:pPr>
            <a:r>
              <a:rPr lang="en-US" sz="4000" dirty="0" smtClean="0">
                <a:hlinkClick r:id="rId9" tooltip="External link, opens in new window."/>
              </a:rPr>
              <a:t>Consumers</a:t>
            </a:r>
            <a:endParaRPr lang="en-US" sz="4000" dirty="0" smtClean="0"/>
          </a:p>
          <a:p>
            <a:pPr>
              <a:buNone/>
            </a:pPr>
            <a:r>
              <a:rPr lang="en-US" sz="4000" dirty="0" smtClean="0">
                <a:hlinkClick r:id="rId10" tooltip="External link, opens in new window."/>
              </a:rPr>
              <a:t>Organic Labeling and Marketing Fact Sheet</a:t>
            </a:r>
            <a:endParaRPr lang="en-US" sz="4000" dirty="0" smtClean="0"/>
          </a:p>
          <a:p>
            <a:pPr>
              <a:buNone/>
            </a:pPr>
            <a:r>
              <a:rPr lang="en-US" sz="4000" dirty="0" smtClean="0"/>
              <a:t>Organic Farming Production and Marketing </a:t>
            </a:r>
          </a:p>
          <a:p>
            <a:pPr>
              <a:buNone/>
            </a:pPr>
            <a:r>
              <a:rPr lang="en-US" sz="4000" dirty="0" smtClean="0"/>
              <a:t>U.S. producers are turning to certified organic farming systems as a potential way to lower input costs, decrease reliance on nonrenewable resources, capture high-value markets and premium prices, and boost farm income. Organic farming systems rely on ecologically based practices such as cultural and biological pest management, exclusion of all synthetic chemicals, antibiotics, and hormones in crop and livestock production. </a:t>
            </a:r>
          </a:p>
          <a:p>
            <a:pPr>
              <a:buNone/>
            </a:pPr>
            <a:r>
              <a:rPr lang="en-US" sz="4000" dirty="0" smtClean="0">
                <a:hlinkClick r:id="rId11" tooltip="External link, opens in new window."/>
              </a:rPr>
              <a:t>Organic Farming and Marketing</a:t>
            </a:r>
            <a:endParaRPr lang="en-US" sz="4000" dirty="0" smtClean="0"/>
          </a:p>
          <a:p>
            <a:pPr>
              <a:buNone/>
            </a:pPr>
            <a:r>
              <a:rPr lang="en-US" sz="4000" dirty="0" smtClean="0">
                <a:hlinkClick r:id="rId12" tooltip="External link, opens in new window."/>
              </a:rPr>
              <a:t>Organic Agriculture Provisions</a:t>
            </a:r>
            <a:endParaRPr lang="en-US" sz="4000" dirty="0" smtClean="0"/>
          </a:p>
          <a:p>
            <a:pPr>
              <a:buNone/>
            </a:pPr>
            <a:r>
              <a:rPr lang="en-US" sz="4000" dirty="0" smtClean="0">
                <a:hlinkClick r:id="rId13" tooltip="External link, opens in new window."/>
              </a:rPr>
              <a:t>U.S. Organic Farming Research</a:t>
            </a:r>
            <a:endParaRPr lang="en-US" sz="4000" dirty="0" smtClean="0"/>
          </a:p>
          <a:p>
            <a:pPr>
              <a:buNone/>
            </a:pPr>
            <a:r>
              <a:rPr lang="en-US" sz="4000" dirty="0" smtClean="0">
                <a:hlinkClick r:id="rId14" tooltip="External link, opens in new window."/>
              </a:rPr>
              <a:t>Organic Food Production</a:t>
            </a:r>
            <a:endParaRPr lang="en-US" sz="4000" dirty="0" smtClean="0"/>
          </a:p>
          <a:p>
            <a:pPr>
              <a:buNone/>
            </a:pPr>
            <a:r>
              <a:rPr lang="en-US" sz="4000" dirty="0" smtClean="0"/>
              <a:t>Export and Import of Organic Products </a:t>
            </a:r>
          </a:p>
          <a:p>
            <a:pPr>
              <a:buNone/>
            </a:pPr>
            <a:r>
              <a:rPr lang="en-US" sz="4000" dirty="0" smtClean="0"/>
              <a:t>The National Organic Program, has several agreements in place with other countries to facilitate trade of U.S. organic products while also ensuring a consistent supply of organic products for U.S. markets. </a:t>
            </a:r>
          </a:p>
          <a:p>
            <a:pPr>
              <a:buNone/>
            </a:pPr>
            <a:r>
              <a:rPr lang="en-US" sz="4000" dirty="0" smtClean="0">
                <a:hlinkClick r:id="rId15" tooltip="External link, opens in new window."/>
              </a:rPr>
              <a:t>International Agreements</a:t>
            </a:r>
            <a:endParaRPr lang="en-US" sz="4000"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Plan – 5 years</a:t>
            </a:r>
            <a:endParaRPr lang="en-US" dirty="0"/>
          </a:p>
        </p:txBody>
      </p:sp>
      <p:sp>
        <p:nvSpPr>
          <p:cNvPr id="3" name="Content Placeholder 2"/>
          <p:cNvSpPr>
            <a:spLocks noGrp="1"/>
          </p:cNvSpPr>
          <p:nvPr>
            <p:ph idx="1"/>
          </p:nvPr>
        </p:nvSpPr>
        <p:spPr>
          <a:xfrm>
            <a:off x="381000" y="2133600"/>
            <a:ext cx="8229600" cy="4389120"/>
          </a:xfrm>
        </p:spPr>
        <p:txBody>
          <a:bodyPr>
            <a:normAutofit/>
          </a:bodyPr>
          <a:lstStyle/>
          <a:p>
            <a:r>
              <a:rPr lang="en-US" sz="1600" dirty="0" smtClean="0"/>
              <a:t>Loan:	 			$ 120,000			120,000</a:t>
            </a:r>
          </a:p>
          <a:p>
            <a:r>
              <a:rPr lang="en-US" sz="1600" dirty="0" smtClean="0"/>
              <a:t>Term:	 		  	5  years (60) months	                 10 year (120) month</a:t>
            </a:r>
          </a:p>
          <a:p>
            <a:r>
              <a:rPr lang="en-US" sz="1600" dirty="0" smtClean="0"/>
              <a:t>Interest rate:	 	   	6%			6%</a:t>
            </a:r>
          </a:p>
          <a:p>
            <a:r>
              <a:rPr lang="en-US" sz="1400" dirty="0" smtClean="0"/>
              <a:t>Calculated Monthly Payment: 		$ </a:t>
            </a:r>
            <a:r>
              <a:rPr lang="en-US" sz="1400" b="1" dirty="0" smtClean="0"/>
              <a:t>2,319.94			$1,332.25</a:t>
            </a:r>
          </a:p>
          <a:p>
            <a:r>
              <a:rPr lang="en-US" sz="1600" dirty="0" smtClean="0"/>
              <a:t>Estimated Monthly Revenue: 	$ 4,000 - $6,000		$ 4,000 - $6,000</a:t>
            </a:r>
          </a:p>
          <a:p>
            <a:r>
              <a:rPr lang="en-US" sz="1600" dirty="0" smtClean="0"/>
              <a:t>Monthly Operating Cost:		</a:t>
            </a:r>
            <a:r>
              <a:rPr lang="en-US" sz="1600" u="sng" dirty="0" smtClean="0"/>
              <a:t>$ 400</a:t>
            </a:r>
            <a:r>
              <a:rPr lang="en-US" sz="1600" dirty="0" smtClean="0"/>
              <a:t>			</a:t>
            </a:r>
            <a:r>
              <a:rPr lang="en-US" sz="1600" u="sng" dirty="0" smtClean="0"/>
              <a:t>$ 400</a:t>
            </a:r>
          </a:p>
          <a:p>
            <a:r>
              <a:rPr lang="en-US" sz="1600" dirty="0" smtClean="0"/>
              <a:t>Estimated Net Month Profit:	</a:t>
            </a:r>
            <a:r>
              <a:rPr lang="en-US" sz="1600" b="1" dirty="0" smtClean="0"/>
              <a:t>$1,280-$3,280		$2,267-$4,267</a:t>
            </a:r>
          </a:p>
          <a:p>
            <a:r>
              <a:rPr lang="en-US" sz="1600" dirty="0" smtClean="0"/>
              <a:t>Estimated Annual Income:		$15,360-$39,360		$27,204-$51,204</a:t>
            </a:r>
          </a:p>
          <a:p>
            <a:pPr>
              <a:buNone/>
            </a:pPr>
            <a:endParaRPr lang="en-US" sz="1600" dirty="0"/>
          </a:p>
          <a:p>
            <a:r>
              <a:rPr lang="en-US" sz="1600" dirty="0" smtClean="0"/>
              <a:t>Market Potential 4000 ft</a:t>
            </a:r>
            <a:r>
              <a:rPr lang="en-US" sz="1600" baseline="30000" dirty="0" smtClean="0"/>
              <a:t>2</a:t>
            </a:r>
            <a:r>
              <a:rPr lang="en-US" sz="1600" dirty="0" smtClean="0"/>
              <a:t>:		$20,000/mo. 	or	$240,000/yr.</a:t>
            </a:r>
          </a:p>
          <a:p>
            <a:r>
              <a:rPr lang="en-US" sz="1600" dirty="0" smtClean="0"/>
              <a:t>Investor Returns – 6%</a:t>
            </a:r>
          </a:p>
          <a:p>
            <a:pPr>
              <a:buNone/>
            </a:pPr>
            <a:endParaRPr lang="en-US" sz="1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0" y="914400"/>
          <a:ext cx="4487395" cy="3998346"/>
        </p:xfrm>
        <a:graphic>
          <a:graphicData uri="http://schemas.openxmlformats.org/drawingml/2006/table">
            <a:tbl>
              <a:tblPr/>
              <a:tblGrid>
                <a:gridCol w="2758176"/>
                <a:gridCol w="657388"/>
                <a:gridCol w="1071831"/>
              </a:tblGrid>
              <a:tr h="541910">
                <a:tc gridSpan="3">
                  <a:txBody>
                    <a:bodyPr/>
                    <a:lstStyle/>
                    <a:p>
                      <a:pPr algn="ctr" fontAlgn="b"/>
                      <a:r>
                        <a:rPr lang="en-US" sz="2600" b="1" i="0" u="none" strike="noStrike" dirty="0">
                          <a:solidFill>
                            <a:srgbClr val="000000"/>
                          </a:solidFill>
                          <a:latin typeface="Calibri"/>
                        </a:rPr>
                        <a:t>Start Up Cost Worksheet</a:t>
                      </a:r>
                    </a:p>
                  </a:txBody>
                  <a:tcPr marL="14260" marR="14260" marT="14260" marB="0" anchor="b">
                    <a:lnL>
                      <a:noFill/>
                    </a:lnL>
                    <a:lnR>
                      <a:noFill/>
                    </a:lnR>
                    <a:lnT>
                      <a:noFill/>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r>
              <a:tr h="285216">
                <a:tc>
                  <a:txBody>
                    <a:bodyPr/>
                    <a:lstStyle/>
                    <a:p>
                      <a:pPr algn="l" fontAlgn="b"/>
                      <a:r>
                        <a:rPr lang="en-US" sz="1700" b="0" i="0" u="none" strike="noStrike">
                          <a:solidFill>
                            <a:srgbClr val="000000"/>
                          </a:solidFill>
                          <a:latin typeface="Calibri"/>
                        </a:rPr>
                        <a:t>Permits</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5,000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Certifications</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1,500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dirty="0" smtClean="0">
                          <a:solidFill>
                            <a:srgbClr val="000000"/>
                          </a:solidFill>
                          <a:latin typeface="Calibri"/>
                        </a:rPr>
                        <a:t>Equipment</a:t>
                      </a:r>
                      <a:r>
                        <a:rPr lang="en-US" sz="1700" b="0" i="0" u="none" strike="noStrike" baseline="0" dirty="0" smtClean="0">
                          <a:solidFill>
                            <a:srgbClr val="000000"/>
                          </a:solidFill>
                          <a:latin typeface="Calibri"/>
                        </a:rPr>
                        <a:t> –  60’ ft Dome</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50,000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Electrical</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000000"/>
                          </a:solidFill>
                          <a:latin typeface="Calibri"/>
                        </a:rPr>
                        <a:t>5,000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Well</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3,000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Land</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2,500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Taxes</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1,500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Insurance</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1,200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dirty="0">
                          <a:solidFill>
                            <a:srgbClr val="000000"/>
                          </a:solidFill>
                          <a:latin typeface="Calibri"/>
                        </a:rPr>
                        <a:t>Surety Bond</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latin typeface="Calibri"/>
                        </a:rPr>
                        <a:t>1,000</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r>
                        <a:rPr lang="en-US" sz="1700" b="0" i="0" u="none" strike="noStrike">
                          <a:solidFill>
                            <a:srgbClr val="000000"/>
                          </a:solidFill>
                          <a:latin typeface="Calibri"/>
                        </a:rPr>
                        <a:t>3 Months Opperating Cost</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solidFill>
                            <a:srgbClr val="000000"/>
                          </a:solidFill>
                          <a:latin typeface="Calibri"/>
                        </a:rPr>
                        <a:t> </a:t>
                      </a: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smtClean="0">
                          <a:solidFill>
                            <a:srgbClr val="000000"/>
                          </a:solidFill>
                          <a:latin typeface="Calibri"/>
                        </a:rPr>
                        <a:t>3,750</a:t>
                      </a:r>
                      <a:endParaRPr lang="en-US" sz="1700" b="0" i="0" u="none" strike="noStrike" dirty="0">
                        <a:solidFill>
                          <a:srgbClr val="000000"/>
                        </a:solidFill>
                        <a:latin typeface="Calibri"/>
                      </a:endParaRPr>
                    </a:p>
                  </a:txBody>
                  <a:tcPr marL="14260" marR="14260" marT="1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216">
                <a:tc>
                  <a:txBody>
                    <a:bodyPr/>
                    <a:lstStyle/>
                    <a:p>
                      <a:pPr algn="l" fontAlgn="b"/>
                      <a:endParaRPr lang="en-US" sz="1700" b="0" i="0" u="none" strike="noStrike">
                        <a:solidFill>
                          <a:srgbClr val="000000"/>
                        </a:solidFill>
                        <a:latin typeface="Calibri"/>
                      </a:endParaRPr>
                    </a:p>
                  </a:txBody>
                  <a:tcPr marL="14260" marR="14260" marT="142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700" b="0" i="0" u="none" strike="noStrike">
                        <a:solidFill>
                          <a:srgbClr val="000000"/>
                        </a:solidFill>
                        <a:latin typeface="Calibri"/>
                      </a:endParaRPr>
                    </a:p>
                  </a:txBody>
                  <a:tcPr marL="14260" marR="14260" marT="142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700" b="0" i="0" u="none" strike="noStrike" dirty="0">
                        <a:solidFill>
                          <a:srgbClr val="000000"/>
                        </a:solidFill>
                        <a:latin typeface="Calibri"/>
                      </a:endParaRPr>
                    </a:p>
                  </a:txBody>
                  <a:tcPr marL="14260" marR="14260" marT="14260" marB="0" anchor="b">
                    <a:lnL>
                      <a:noFill/>
                    </a:lnL>
                    <a:lnR>
                      <a:noFill/>
                    </a:lnR>
                    <a:lnT w="6350" cap="flat" cmpd="sng" algn="ctr">
                      <a:solidFill>
                        <a:srgbClr val="000000"/>
                      </a:solidFill>
                      <a:prstDash val="solid"/>
                      <a:round/>
                      <a:headEnd type="none" w="med" len="med"/>
                      <a:tailEnd type="none" w="med" len="med"/>
                    </a:lnT>
                    <a:lnB>
                      <a:noFill/>
                    </a:lnB>
                  </a:tcPr>
                </a:tc>
              </a:tr>
              <a:tr h="285216">
                <a:tc>
                  <a:txBody>
                    <a:bodyPr/>
                    <a:lstStyle/>
                    <a:p>
                      <a:pPr algn="l" fontAlgn="b"/>
                      <a:endParaRPr lang="en-US" sz="1700" b="0" i="0" u="none" strike="noStrike">
                        <a:solidFill>
                          <a:srgbClr val="000000"/>
                        </a:solidFill>
                        <a:latin typeface="Arno Pro Smbd SmText" pitchFamily="18" charset="0"/>
                      </a:endParaRPr>
                    </a:p>
                  </a:txBody>
                  <a:tcPr marL="14260" marR="14260" marT="14260" marB="0" anchor="b">
                    <a:lnL>
                      <a:noFill/>
                    </a:lnL>
                    <a:lnR>
                      <a:noFill/>
                    </a:lnR>
                    <a:lnT>
                      <a:noFill/>
                    </a:lnT>
                    <a:lnB>
                      <a:noFill/>
                    </a:lnB>
                  </a:tcPr>
                </a:tc>
                <a:tc>
                  <a:txBody>
                    <a:bodyPr/>
                    <a:lstStyle/>
                    <a:p>
                      <a:pPr algn="l" fontAlgn="b"/>
                      <a:r>
                        <a:rPr lang="en-US" sz="1400" b="1" i="0" u="none" strike="noStrike" dirty="0">
                          <a:solidFill>
                            <a:srgbClr val="000000"/>
                          </a:solidFill>
                          <a:latin typeface="Arno Pro Smbd SmText" pitchFamily="18" charset="0"/>
                        </a:rPr>
                        <a:t>TOTAL</a:t>
                      </a:r>
                    </a:p>
                  </a:txBody>
                  <a:tcPr marL="14260" marR="14260" marT="14260" marB="0" anchor="b">
                    <a:lnL>
                      <a:noFill/>
                    </a:lnL>
                    <a:lnR>
                      <a:noFill/>
                    </a:lnR>
                    <a:lnT>
                      <a:noFill/>
                    </a:lnT>
                    <a:lnB>
                      <a:noFill/>
                    </a:lnB>
                  </a:tcPr>
                </a:tc>
                <a:tc>
                  <a:txBody>
                    <a:bodyPr/>
                    <a:lstStyle/>
                    <a:p>
                      <a:pPr algn="r" fontAlgn="b"/>
                      <a:r>
                        <a:rPr lang="en-US" sz="2000" b="1" i="0" u="none" strike="noStrike" dirty="0" smtClean="0">
                          <a:solidFill>
                            <a:srgbClr val="000000"/>
                          </a:solidFill>
                          <a:latin typeface="Arno Pro Smbd SmText" pitchFamily="18" charset="0"/>
                        </a:rPr>
                        <a:t>$  74,450</a:t>
                      </a:r>
                      <a:endParaRPr lang="en-US" sz="2000" b="1" i="0" u="none" strike="noStrike" dirty="0">
                        <a:solidFill>
                          <a:srgbClr val="000000"/>
                        </a:solidFill>
                        <a:latin typeface="Arno Pro Smbd SmText" pitchFamily="18" charset="0"/>
                      </a:endParaRPr>
                    </a:p>
                  </a:txBody>
                  <a:tcPr marL="14260" marR="14260" marT="14260" marB="0" anchor="b">
                    <a:lnL>
                      <a:noFill/>
                    </a:lnL>
                    <a:lnR>
                      <a:noFill/>
                    </a:lnR>
                    <a:lnT>
                      <a:noFill/>
                    </a:lnT>
                    <a:lnB>
                      <a:noFill/>
                    </a:lnB>
                  </a:tcPr>
                </a:tc>
              </a:tr>
            </a:tbl>
          </a:graphicData>
        </a:graphic>
      </p:graphicFrame>
      <p:pic>
        <p:nvPicPr>
          <p:cNvPr id="8" name="Picture 7" descr="3473945893_e1342591e6.jpg"/>
          <p:cNvPicPr>
            <a:picLocks noChangeAspect="1"/>
          </p:cNvPicPr>
          <p:nvPr/>
        </p:nvPicPr>
        <p:blipFill>
          <a:blip r:embed="rId2" cstate="print"/>
          <a:stretch>
            <a:fillRect/>
          </a:stretch>
        </p:blipFill>
        <p:spPr>
          <a:xfrm>
            <a:off x="5105400" y="914399"/>
            <a:ext cx="3733800" cy="2479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images.jpg"/>
          <p:cNvPicPr>
            <a:picLocks noChangeAspect="1"/>
          </p:cNvPicPr>
          <p:nvPr/>
        </p:nvPicPr>
        <p:blipFill>
          <a:blip r:embed="rId3" cstate="print"/>
          <a:stretch>
            <a:fillRect/>
          </a:stretch>
        </p:blipFill>
        <p:spPr>
          <a:xfrm>
            <a:off x="7315200" y="3505200"/>
            <a:ext cx="1524000" cy="260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Icos-Dome-Greenhouse-Biodome.jpg"/>
          <p:cNvPicPr>
            <a:picLocks noChangeAspect="1"/>
          </p:cNvPicPr>
          <p:nvPr/>
        </p:nvPicPr>
        <p:blipFill>
          <a:blip r:embed="rId4" cstate="print"/>
          <a:stretch>
            <a:fillRect/>
          </a:stretch>
        </p:blipFill>
        <p:spPr>
          <a:xfrm>
            <a:off x="381000" y="4572000"/>
            <a:ext cx="2291862"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veggiegrow-oct-10-2007-012.jpg"/>
          <p:cNvPicPr>
            <a:picLocks noChangeAspect="1"/>
          </p:cNvPicPr>
          <p:nvPr/>
        </p:nvPicPr>
        <p:blipFill>
          <a:blip r:embed="rId5" cstate="print"/>
          <a:stretch>
            <a:fillRect/>
          </a:stretch>
        </p:blipFill>
        <p:spPr>
          <a:xfrm>
            <a:off x="5181600" y="3505200"/>
            <a:ext cx="2014538"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Business Resources</a:t>
            </a:r>
            <a:endParaRPr lang="en-US" dirty="0"/>
          </a:p>
        </p:txBody>
      </p:sp>
      <p:sp>
        <p:nvSpPr>
          <p:cNvPr id="3" name="Content Placeholder 2"/>
          <p:cNvSpPr>
            <a:spLocks noGrp="1"/>
          </p:cNvSpPr>
          <p:nvPr>
            <p:ph idx="1"/>
          </p:nvPr>
        </p:nvSpPr>
        <p:spPr>
          <a:xfrm>
            <a:off x="457200" y="1935480"/>
            <a:ext cx="4648200" cy="4389120"/>
          </a:xfrm>
        </p:spPr>
        <p:txBody>
          <a:bodyPr>
            <a:normAutofit fontScale="55000" lnSpcReduction="20000"/>
          </a:bodyPr>
          <a:lstStyle/>
          <a:p>
            <a:pPr>
              <a:buNone/>
            </a:pPr>
            <a:r>
              <a:rPr lang="en-US" b="1" dirty="0" smtClean="0"/>
              <a:t>Business Coaches</a:t>
            </a:r>
            <a:endParaRPr lang="en-US" dirty="0" smtClean="0"/>
          </a:p>
          <a:p>
            <a:pPr>
              <a:buNone/>
            </a:pPr>
            <a:r>
              <a:rPr lang="en-US" dirty="0" smtClean="0"/>
              <a:t> </a:t>
            </a:r>
          </a:p>
          <a:p>
            <a:pPr>
              <a:buNone/>
            </a:pPr>
            <a:r>
              <a:rPr lang="en-US" dirty="0" smtClean="0"/>
              <a:t>Dennis Wagner (214) 758-7582 </a:t>
            </a:r>
            <a:r>
              <a:rPr lang="en-US" u="sng" dirty="0" smtClean="0">
                <a:hlinkClick r:id="rId2"/>
              </a:rPr>
              <a:t>Visit Website</a:t>
            </a:r>
            <a:r>
              <a:rPr lang="en-US" dirty="0" smtClean="0"/>
              <a:t> North Texas </a:t>
            </a:r>
          </a:p>
          <a:p>
            <a:pPr>
              <a:buNone/>
            </a:pPr>
            <a:r>
              <a:rPr lang="en-US" dirty="0" smtClean="0"/>
              <a:t>Stephen Marino 972 709 6776 </a:t>
            </a:r>
            <a:r>
              <a:rPr lang="en-US" u="sng" dirty="0" smtClean="0">
                <a:hlinkClick r:id="rId3"/>
              </a:rPr>
              <a:t>Visit Website</a:t>
            </a:r>
            <a:r>
              <a:rPr lang="en-US" dirty="0" smtClean="0"/>
              <a:t> North Texas</a:t>
            </a:r>
          </a:p>
          <a:p>
            <a:pPr>
              <a:buNone/>
            </a:pPr>
            <a:r>
              <a:rPr lang="en-US" dirty="0" smtClean="0"/>
              <a:t> Doug Winnie 17139363814 </a:t>
            </a:r>
            <a:r>
              <a:rPr lang="en-US" u="sng" dirty="0" smtClean="0">
                <a:hlinkClick r:id="rId4"/>
              </a:rPr>
              <a:t>Visit Website</a:t>
            </a:r>
            <a:r>
              <a:rPr lang="en-US" dirty="0" smtClean="0"/>
              <a:t> South Texas</a:t>
            </a:r>
          </a:p>
          <a:p>
            <a:pPr>
              <a:buNone/>
            </a:pPr>
            <a:r>
              <a:rPr lang="en-US" dirty="0" smtClean="0"/>
              <a:t> Jim Ambler 972-712-0229 </a:t>
            </a:r>
            <a:r>
              <a:rPr lang="en-US" u="sng" dirty="0" smtClean="0">
                <a:hlinkClick r:id="rId5"/>
              </a:rPr>
              <a:t>Visit Website</a:t>
            </a:r>
            <a:r>
              <a:rPr lang="en-US" dirty="0" smtClean="0"/>
              <a:t> North Texas </a:t>
            </a:r>
          </a:p>
          <a:p>
            <a:pPr>
              <a:buNone/>
            </a:pPr>
            <a:r>
              <a:rPr lang="en-US" dirty="0" smtClean="0"/>
              <a:t>Kim </a:t>
            </a:r>
            <a:r>
              <a:rPr lang="en-US" dirty="0" err="1" smtClean="0"/>
              <a:t>Jaggard</a:t>
            </a:r>
            <a:r>
              <a:rPr lang="en-US" dirty="0" smtClean="0"/>
              <a:t> 512 586 5640 </a:t>
            </a:r>
            <a:r>
              <a:rPr lang="en-US" u="sng" dirty="0" smtClean="0">
                <a:hlinkClick r:id="rId6"/>
              </a:rPr>
              <a:t>Visit Website</a:t>
            </a:r>
            <a:r>
              <a:rPr lang="en-US" dirty="0" smtClean="0"/>
              <a:t> South Texas </a:t>
            </a:r>
          </a:p>
          <a:p>
            <a:pPr>
              <a:buNone/>
            </a:pPr>
            <a:r>
              <a:rPr lang="en-US" dirty="0" smtClean="0"/>
              <a:t>Michael </a:t>
            </a:r>
            <a:r>
              <a:rPr lang="en-US" dirty="0" err="1" smtClean="0"/>
              <a:t>Rager</a:t>
            </a:r>
            <a:r>
              <a:rPr lang="en-US" dirty="0" smtClean="0"/>
              <a:t> 713-936-3814 </a:t>
            </a:r>
            <a:r>
              <a:rPr lang="en-US" u="sng" dirty="0" smtClean="0">
                <a:hlinkClick r:id="rId7"/>
              </a:rPr>
              <a:t>Visit Website</a:t>
            </a:r>
            <a:r>
              <a:rPr lang="en-US" dirty="0" smtClean="0"/>
              <a:t> South Texas</a:t>
            </a:r>
          </a:p>
          <a:p>
            <a:pPr>
              <a:buNone/>
            </a:pPr>
            <a:r>
              <a:rPr lang="en-US" dirty="0" smtClean="0"/>
              <a:t> Trey Finley 972-979-3761 </a:t>
            </a:r>
            <a:r>
              <a:rPr lang="en-US" u="sng" dirty="0" smtClean="0">
                <a:hlinkClick r:id="rId8"/>
              </a:rPr>
              <a:t>Visit Website</a:t>
            </a:r>
            <a:r>
              <a:rPr lang="en-US" dirty="0" smtClean="0"/>
              <a:t> North Texas</a:t>
            </a:r>
          </a:p>
          <a:p>
            <a:pPr>
              <a:buNone/>
            </a:pPr>
            <a:r>
              <a:rPr lang="en-US" dirty="0" smtClean="0"/>
              <a:t> Max </a:t>
            </a:r>
            <a:r>
              <a:rPr lang="en-US" dirty="0" err="1" smtClean="0"/>
              <a:t>Kozlovsky</a:t>
            </a:r>
            <a:r>
              <a:rPr lang="en-US" dirty="0" smtClean="0"/>
              <a:t> (210)880-5690 </a:t>
            </a:r>
            <a:r>
              <a:rPr lang="en-US" u="sng" dirty="0" smtClean="0">
                <a:hlinkClick r:id="rId9"/>
              </a:rPr>
              <a:t>Visit Website</a:t>
            </a:r>
            <a:r>
              <a:rPr lang="en-US" dirty="0" smtClean="0"/>
              <a:t> South Texas </a:t>
            </a:r>
          </a:p>
          <a:p>
            <a:pPr>
              <a:buNone/>
            </a:pPr>
            <a:r>
              <a:rPr lang="en-US" dirty="0" smtClean="0"/>
              <a:t>Rich Allen 214-758-7581 </a:t>
            </a:r>
            <a:r>
              <a:rPr lang="en-US" u="sng" dirty="0" smtClean="0">
                <a:hlinkClick r:id="rId10"/>
              </a:rPr>
              <a:t>Visit Website</a:t>
            </a:r>
            <a:r>
              <a:rPr lang="en-US" dirty="0" smtClean="0"/>
              <a:t> North Texas</a:t>
            </a:r>
          </a:p>
          <a:p>
            <a:pPr>
              <a:buNone/>
            </a:pPr>
            <a:r>
              <a:rPr lang="en-US" dirty="0" smtClean="0"/>
              <a:t> Bart </a:t>
            </a:r>
            <a:r>
              <a:rPr lang="en-US" dirty="0" err="1" smtClean="0"/>
              <a:t>deJong</a:t>
            </a:r>
            <a:r>
              <a:rPr lang="en-US" dirty="0" smtClean="0"/>
              <a:t> 281-602-8030 </a:t>
            </a:r>
            <a:r>
              <a:rPr lang="en-US" u="sng" dirty="0" smtClean="0">
                <a:hlinkClick r:id="rId11"/>
              </a:rPr>
              <a:t>Visit Website</a:t>
            </a:r>
            <a:r>
              <a:rPr lang="en-US" dirty="0" smtClean="0"/>
              <a:t> South Texas </a:t>
            </a:r>
          </a:p>
          <a:p>
            <a:pPr>
              <a:buNone/>
            </a:pPr>
            <a:r>
              <a:rPr lang="en-US" dirty="0" smtClean="0"/>
              <a:t>Kirby </a:t>
            </a:r>
            <a:r>
              <a:rPr lang="en-US" dirty="0" err="1" smtClean="0"/>
              <a:t>Kaden</a:t>
            </a:r>
            <a:r>
              <a:rPr lang="en-US" dirty="0" smtClean="0"/>
              <a:t> 210.410.1233 </a:t>
            </a:r>
            <a:r>
              <a:rPr lang="en-US" u="sng" dirty="0" smtClean="0">
                <a:hlinkClick r:id="rId12"/>
              </a:rPr>
              <a:t>Visit Website</a:t>
            </a:r>
            <a:r>
              <a:rPr lang="en-US" dirty="0" smtClean="0"/>
              <a:t> South Texas</a:t>
            </a:r>
          </a:p>
          <a:p>
            <a:pPr>
              <a:buNone/>
            </a:pPr>
            <a:r>
              <a:rPr lang="en-US" dirty="0" smtClean="0"/>
              <a:t> Carlos </a:t>
            </a:r>
            <a:r>
              <a:rPr lang="en-US" dirty="0" err="1" smtClean="0"/>
              <a:t>Zubillaga</a:t>
            </a:r>
            <a:r>
              <a:rPr lang="en-US" dirty="0" smtClean="0"/>
              <a:t> 210 822-2444 </a:t>
            </a:r>
            <a:r>
              <a:rPr lang="en-US" u="sng" dirty="0" smtClean="0">
                <a:hlinkClick r:id="rId13"/>
              </a:rPr>
              <a:t>Visit Website</a:t>
            </a:r>
            <a:r>
              <a:rPr lang="en-US" dirty="0" smtClean="0"/>
              <a:t> South Texas</a:t>
            </a:r>
          </a:p>
          <a:p>
            <a:pPr>
              <a:buNone/>
            </a:pPr>
            <a:r>
              <a:rPr lang="en-US" dirty="0" smtClean="0"/>
              <a:t> Judi </a:t>
            </a:r>
            <a:r>
              <a:rPr lang="en-US" dirty="0" err="1" smtClean="0"/>
              <a:t>Alft</a:t>
            </a:r>
            <a:r>
              <a:rPr lang="en-US" dirty="0" smtClean="0"/>
              <a:t> 480-968-9705 </a:t>
            </a:r>
            <a:r>
              <a:rPr lang="en-US" u="sng" dirty="0" smtClean="0">
                <a:hlinkClick r:id="rId14"/>
              </a:rPr>
              <a:t>Visit Website</a:t>
            </a:r>
            <a:r>
              <a:rPr lang="en-US" dirty="0" smtClean="0"/>
              <a:t> South Texas</a:t>
            </a:r>
          </a:p>
          <a:p>
            <a:pPr>
              <a:buNone/>
            </a:pPr>
            <a:r>
              <a:rPr lang="en-US" dirty="0" smtClean="0"/>
              <a:t> Kevin Smith (936) 649-0886 </a:t>
            </a:r>
            <a:r>
              <a:rPr lang="en-US" u="sng" dirty="0" smtClean="0">
                <a:hlinkClick r:id="rId15"/>
              </a:rPr>
              <a:t>Visit Website</a:t>
            </a:r>
            <a:r>
              <a:rPr lang="en-US" dirty="0" smtClean="0"/>
              <a:t> South Texas</a:t>
            </a:r>
          </a:p>
          <a:p>
            <a:pPr>
              <a:buNone/>
            </a:pPr>
            <a:r>
              <a:rPr lang="en-US" dirty="0" smtClean="0"/>
              <a:t> Tammy Gentry 210-723-9599 </a:t>
            </a:r>
            <a:r>
              <a:rPr lang="en-US" u="sng" dirty="0" smtClean="0">
                <a:hlinkClick r:id="rId16"/>
              </a:rPr>
              <a:t>Visit Website</a:t>
            </a:r>
            <a:r>
              <a:rPr lang="en-US" dirty="0" smtClean="0"/>
              <a:t> South Texas </a:t>
            </a:r>
          </a:p>
          <a:p>
            <a:pPr>
              <a:buNone/>
            </a:pPr>
            <a:r>
              <a:rPr lang="en-US" dirty="0" smtClean="0"/>
              <a:t>Kevin </a:t>
            </a:r>
            <a:r>
              <a:rPr lang="en-US" dirty="0" err="1" smtClean="0"/>
              <a:t>Alft</a:t>
            </a:r>
            <a:r>
              <a:rPr lang="en-US" dirty="0" smtClean="0"/>
              <a:t> 480-968-9705 </a:t>
            </a:r>
            <a:r>
              <a:rPr lang="en-US" u="sng" dirty="0" smtClean="0">
                <a:hlinkClick r:id="rId17"/>
              </a:rPr>
              <a:t>Visit Website</a:t>
            </a:r>
            <a:r>
              <a:rPr lang="en-US" dirty="0" smtClean="0"/>
              <a:t> South Texas</a:t>
            </a:r>
          </a:p>
          <a:p>
            <a:pPr>
              <a:buNone/>
            </a:pPr>
            <a:r>
              <a:rPr lang="en-US" dirty="0" smtClean="0"/>
              <a:t> Malcolm Upton (817) 237-4693 </a:t>
            </a:r>
            <a:r>
              <a:rPr lang="en-US" u="sng" dirty="0" smtClean="0">
                <a:hlinkClick r:id="rId18"/>
              </a:rPr>
              <a:t>Visit Website</a:t>
            </a:r>
            <a:r>
              <a:rPr lang="en-US" dirty="0" smtClean="0"/>
              <a:t> North Texas</a:t>
            </a:r>
          </a:p>
          <a:p>
            <a:endParaRPr lang="en-US" dirty="0"/>
          </a:p>
        </p:txBody>
      </p:sp>
      <p:sp>
        <p:nvSpPr>
          <p:cNvPr id="4" name="TextBox 3"/>
          <p:cNvSpPr txBox="1"/>
          <p:nvPr/>
        </p:nvSpPr>
        <p:spPr>
          <a:xfrm>
            <a:off x="5486400" y="1828800"/>
            <a:ext cx="3657600" cy="1785104"/>
          </a:xfrm>
          <a:prstGeom prst="rect">
            <a:avLst/>
          </a:prstGeom>
          <a:noFill/>
        </p:spPr>
        <p:txBody>
          <a:bodyPr wrap="square" rtlCol="0">
            <a:spAutoFit/>
          </a:bodyPr>
          <a:lstStyle/>
          <a:p>
            <a:r>
              <a:rPr lang="en-US" sz="1400" b="1" dirty="0" err="1" smtClean="0"/>
              <a:t>Aquaponic</a:t>
            </a:r>
            <a:r>
              <a:rPr lang="en-US" sz="1400" b="1" dirty="0" smtClean="0"/>
              <a:t> Groups and Gurus</a:t>
            </a:r>
          </a:p>
          <a:p>
            <a:endParaRPr lang="en-US" dirty="0" smtClean="0"/>
          </a:p>
          <a:p>
            <a:r>
              <a:rPr lang="en-US" sz="1400" dirty="0" smtClean="0"/>
              <a:t>Dave Pennington – </a:t>
            </a:r>
            <a:r>
              <a:rPr lang="en-US" sz="1400" dirty="0" smtClean="0">
                <a:hlinkClick r:id="rId19"/>
              </a:rPr>
              <a:t>Richardson, TX</a:t>
            </a:r>
            <a:endParaRPr lang="en-US" sz="1400" dirty="0" smtClean="0"/>
          </a:p>
          <a:p>
            <a:r>
              <a:rPr lang="en-US" sz="1400" dirty="0" smtClean="0"/>
              <a:t>DFW AQUAPONICS</a:t>
            </a:r>
          </a:p>
          <a:p>
            <a:endParaRPr lang="en-US" sz="1400" dirty="0" smtClean="0"/>
          </a:p>
          <a:p>
            <a:r>
              <a:rPr lang="en-US" sz="900" dirty="0" smtClean="0">
                <a:hlinkClick r:id="rId20"/>
              </a:rPr>
              <a:t>http://www.meetup.com/The-Dallas-Aquaponics-Meetup-Group/</a:t>
            </a:r>
            <a:endParaRPr lang="en-US" sz="900" dirty="0" smtClean="0"/>
          </a:p>
          <a:p>
            <a:endParaRPr lang="en-US" sz="900" dirty="0" smtClean="0"/>
          </a:p>
          <a:p>
            <a:r>
              <a:rPr lang="en-US" sz="900" dirty="0" smtClean="0">
                <a:hlinkClick r:id="rId21"/>
              </a:rPr>
              <a:t>http://aquaponicscommunity.com/profile/DavePennington</a:t>
            </a:r>
            <a:endParaRPr lang="en-US" sz="900" dirty="0" smtClean="0"/>
          </a:p>
          <a:p>
            <a:endParaRPr lang="en-US" sz="900" dirty="0"/>
          </a:p>
        </p:txBody>
      </p:sp>
      <p:pic>
        <p:nvPicPr>
          <p:cNvPr id="5122" name="Picture 2"/>
          <p:cNvPicPr>
            <a:picLocks noChangeAspect="1" noChangeArrowheads="1"/>
          </p:cNvPicPr>
          <p:nvPr/>
        </p:nvPicPr>
        <p:blipFill>
          <a:blip r:embed="rId22" cstate="print"/>
          <a:srcRect/>
          <a:stretch>
            <a:fillRect/>
          </a:stretch>
        </p:blipFill>
        <p:spPr bwMode="auto">
          <a:xfrm>
            <a:off x="5638800" y="3962400"/>
            <a:ext cx="2286000"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idx="1"/>
          </p:nvPr>
        </p:nvSpPr>
        <p:spPr/>
        <p:txBody>
          <a:bodyPr/>
          <a:lstStyle/>
          <a:p>
            <a:r>
              <a:rPr lang="en-US" dirty="0" smtClean="0"/>
              <a:t>Joshua Pierce – CEO</a:t>
            </a:r>
          </a:p>
          <a:p>
            <a:r>
              <a:rPr lang="en-US" dirty="0" smtClean="0"/>
              <a:t>Jeff Johnson – Business Consultant</a:t>
            </a:r>
          </a:p>
          <a:p>
            <a:r>
              <a:rPr lang="en-US" dirty="0" smtClean="0"/>
              <a:t>Melissa Johnson – Nutrition Consultant</a:t>
            </a:r>
          </a:p>
          <a:p>
            <a:r>
              <a:rPr lang="en-US" dirty="0" smtClean="0"/>
              <a:t>Dave Pennington – </a:t>
            </a:r>
            <a:r>
              <a:rPr lang="en-US" dirty="0" err="1" smtClean="0"/>
              <a:t>Aquaponics</a:t>
            </a:r>
            <a:r>
              <a:rPr lang="en-US" dirty="0" smtClean="0"/>
              <a:t> Consultant</a:t>
            </a:r>
          </a:p>
          <a:p>
            <a:r>
              <a:rPr lang="en-US" dirty="0" smtClean="0"/>
              <a:t>James Pierce – Marketing/CFO</a:t>
            </a:r>
          </a:p>
          <a:p>
            <a:r>
              <a:rPr lang="en-US" dirty="0" smtClean="0"/>
              <a:t>Crystal Lindstrom – Architect/Designer</a:t>
            </a:r>
          </a:p>
          <a:p>
            <a:r>
              <a:rPr lang="en-US" dirty="0" smtClean="0"/>
              <a:t>Carrie </a:t>
            </a:r>
            <a:r>
              <a:rPr lang="en-US" dirty="0" err="1" smtClean="0"/>
              <a:t>Greesley</a:t>
            </a:r>
            <a:r>
              <a:rPr lang="en-US" dirty="0" smtClean="0"/>
              <a:t> – Botanist/Science Advisor</a:t>
            </a:r>
          </a:p>
          <a:p>
            <a:r>
              <a:rPr lang="en-US" dirty="0" smtClean="0"/>
              <a:t>Fred </a:t>
            </a:r>
            <a:r>
              <a:rPr lang="en-US" dirty="0" err="1" smtClean="0"/>
              <a:t>Hintergardt</a:t>
            </a:r>
            <a:r>
              <a:rPr lang="en-US" dirty="0" smtClean="0"/>
              <a:t> – Contractor </a:t>
            </a:r>
          </a:p>
          <a:p>
            <a:r>
              <a:rPr lang="en-US" dirty="0" smtClean="0"/>
              <a:t>Jeremy </a:t>
            </a:r>
            <a:r>
              <a:rPr lang="en-US" dirty="0" err="1" smtClean="0"/>
              <a:t>Kulow</a:t>
            </a:r>
            <a:r>
              <a:rPr lang="en-US" dirty="0" smtClean="0"/>
              <a:t> – Intern</a:t>
            </a: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a:t>
            </a:r>
            <a:endParaRPr lang="en-US" dirty="0"/>
          </a:p>
        </p:txBody>
      </p:sp>
      <p:sp>
        <p:nvSpPr>
          <p:cNvPr id="3" name="Content Placeholder 2"/>
          <p:cNvSpPr>
            <a:spLocks noGrp="1"/>
          </p:cNvSpPr>
          <p:nvPr>
            <p:ph idx="1"/>
          </p:nvPr>
        </p:nvSpPr>
        <p:spPr/>
        <p:txBody>
          <a:bodyPr/>
          <a:lstStyle/>
          <a:p>
            <a:pPr>
              <a:buNone/>
            </a:pPr>
            <a:r>
              <a:rPr lang="en-US" dirty="0" smtClean="0"/>
              <a:t>Joshua Pierce</a:t>
            </a:r>
          </a:p>
          <a:p>
            <a:pPr>
              <a:buNone/>
            </a:pPr>
            <a:r>
              <a:rPr lang="en-US" dirty="0" smtClean="0"/>
              <a:t>416 Fieldstone </a:t>
            </a:r>
            <a:r>
              <a:rPr lang="en-US" dirty="0" err="1" smtClean="0"/>
              <a:t>Ln</a:t>
            </a:r>
            <a:r>
              <a:rPr lang="en-US" dirty="0" smtClean="0"/>
              <a:t>. Venus, TX 76084</a:t>
            </a:r>
          </a:p>
          <a:p>
            <a:pPr>
              <a:buNone/>
            </a:pPr>
            <a:r>
              <a:rPr lang="en-US" dirty="0" smtClean="0">
                <a:hlinkClick r:id="rId2"/>
              </a:rPr>
              <a:t>Pierce.JoshuaT@Gmail.com</a:t>
            </a:r>
            <a:endParaRPr lang="en-US" dirty="0" smtClean="0"/>
          </a:p>
          <a:p>
            <a:pPr>
              <a:buNone/>
            </a:pPr>
            <a:r>
              <a:rPr lang="en-US" dirty="0" smtClean="0"/>
              <a:t>580-461-0352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Mission Statement</a:t>
            </a:r>
            <a:endParaRPr lang="en-US" dirty="0"/>
          </a:p>
        </p:txBody>
      </p:sp>
      <p:sp>
        <p:nvSpPr>
          <p:cNvPr id="3" name="Content Placeholder 2"/>
          <p:cNvSpPr>
            <a:spLocks noGrp="1"/>
          </p:cNvSpPr>
          <p:nvPr>
            <p:ph idx="1"/>
          </p:nvPr>
        </p:nvSpPr>
        <p:spPr>
          <a:xfrm>
            <a:off x="228600" y="1524000"/>
            <a:ext cx="8229600" cy="4495800"/>
          </a:xfrm>
        </p:spPr>
        <p:txBody>
          <a:bodyPr>
            <a:noAutofit/>
          </a:bodyPr>
          <a:lstStyle/>
          <a:p>
            <a:pPr algn="just">
              <a:buNone/>
            </a:pPr>
            <a:r>
              <a:rPr lang="en-US" sz="1600" dirty="0" smtClean="0"/>
              <a:t>		It is my goal to create a locally produced and distributed alternative to food choices that exist, while maintaining an absolute commitment to providing the highest quality organically certified produce grown in the most efficient and sustainable way without any chemicals or artificial fertilizers. In addition to food, customers will be engaged by interactive nutritional and sustainability information through classes, cook books, competitions, and events organized by the patronage. </a:t>
            </a:r>
          </a:p>
          <a:p>
            <a:pPr algn="just">
              <a:buNone/>
            </a:pPr>
            <a:r>
              <a:rPr lang="en-US" sz="1600" dirty="0" smtClean="0"/>
              <a:t>		Built around an individual operator which would be able to provide a sustainable job with a living wage serving around 80 people, each single operator unit could be hyper-modular and scalable allowing units to group together and form larger food co-ops with a greater diversity in food.   Within the space of each unit there would be many different foods produced; It is my goal to investigate and cultivate every crop that can be produced in this system allowing for year-round access to locally produced seasonal food choices as well as conducting scientific research into Biology, Agriculture, Chemistry, Ecology, Nutrition, Sustainability, and public safety.</a:t>
            </a:r>
          </a:p>
          <a:p>
            <a:pPr algn="just">
              <a:buNone/>
            </a:pPr>
            <a:r>
              <a:rPr lang="en-US" sz="1600" dirty="0" smtClean="0"/>
              <a:t>		The profits from this organization will become collateral for projects determined by contributors and benefactors for the purpose of furthering research, community development, and access to education. Open Source Island will act as a revolving public trust to establish a sustainable infrastructure to serve the needs of the community.</a:t>
            </a:r>
          </a:p>
          <a:p>
            <a:pPr>
              <a:buNone/>
            </a:pPr>
            <a:endParaRPr lang="en-US" sz="16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ta5_XT.jpg"/>
          <p:cNvPicPr>
            <a:picLocks noChangeAspect="1"/>
          </p:cNvPicPr>
          <p:nvPr/>
        </p:nvPicPr>
        <p:blipFill>
          <a:blip r:embed="rId2" cstate="print"/>
          <a:stretch>
            <a:fillRect/>
          </a:stretch>
        </p:blipFill>
        <p:spPr>
          <a:xfrm>
            <a:off x="4419600" y="1905000"/>
            <a:ext cx="3287349" cy="2330366"/>
          </a:xfrm>
          <a:prstGeom prst="rect">
            <a:avLst/>
          </a:prstGeom>
        </p:spPr>
      </p:pic>
      <p:pic>
        <p:nvPicPr>
          <p:cNvPr id="6" name="Picture 5" descr="dsc099521.jpg"/>
          <p:cNvPicPr>
            <a:picLocks noChangeAspect="1"/>
          </p:cNvPicPr>
          <p:nvPr/>
        </p:nvPicPr>
        <p:blipFill>
          <a:blip r:embed="rId3" cstate="print"/>
          <a:stretch>
            <a:fillRect/>
          </a:stretch>
        </p:blipFill>
        <p:spPr>
          <a:xfrm>
            <a:off x="1295400" y="1905000"/>
            <a:ext cx="3048000" cy="2362200"/>
          </a:xfrm>
          <a:prstGeom prst="rect">
            <a:avLst/>
          </a:prstGeom>
        </p:spPr>
      </p:pic>
      <p:pic>
        <p:nvPicPr>
          <p:cNvPr id="9" name="Picture 8" descr="aeroponics-2-300x225.jpg"/>
          <p:cNvPicPr>
            <a:picLocks noChangeAspect="1"/>
          </p:cNvPicPr>
          <p:nvPr/>
        </p:nvPicPr>
        <p:blipFill>
          <a:blip r:embed="rId4" cstate="print"/>
          <a:stretch>
            <a:fillRect/>
          </a:stretch>
        </p:blipFill>
        <p:spPr>
          <a:xfrm>
            <a:off x="1295400" y="4343400"/>
            <a:ext cx="3048000" cy="2286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rmAutofit fontScale="90000"/>
          </a:bodyPr>
          <a:lstStyle/>
          <a:p>
            <a:r>
              <a:rPr lang="en-US" b="1" dirty="0" smtClean="0"/>
              <a:t>Tax Entity – Non-Profit 501-C3 Public Charity/Private Foundation</a:t>
            </a:r>
            <a:r>
              <a:rPr lang="en-US" dirty="0" smtClean="0"/>
              <a:t/>
            </a:r>
            <a:br>
              <a:rPr lang="en-US" dirty="0" smtClean="0"/>
            </a:br>
            <a:endParaRPr lang="en-US" dirty="0"/>
          </a:p>
        </p:txBody>
      </p:sp>
      <p:sp>
        <p:nvSpPr>
          <p:cNvPr id="3" name="Content Placeholder 2"/>
          <p:cNvSpPr>
            <a:spLocks noGrp="1"/>
          </p:cNvSpPr>
          <p:nvPr>
            <p:ph idx="1"/>
          </p:nvPr>
        </p:nvSpPr>
        <p:spPr>
          <a:xfrm>
            <a:off x="152400" y="2743200"/>
            <a:ext cx="8991600" cy="4389120"/>
          </a:xfrm>
        </p:spPr>
        <p:txBody>
          <a:bodyPr>
            <a:normAutofit/>
          </a:bodyPr>
          <a:lstStyle/>
          <a:p>
            <a:r>
              <a:rPr lang="en-US" sz="1800" b="1" dirty="0" smtClean="0"/>
              <a:t>Educational Institute – </a:t>
            </a:r>
            <a:r>
              <a:rPr lang="en-US" sz="1800" dirty="0" err="1" smtClean="0"/>
              <a:t>Aquaponic</a:t>
            </a:r>
            <a:r>
              <a:rPr lang="en-US" sz="1800" dirty="0" smtClean="0"/>
              <a:t>/Nutrition/Ecology/Sustainability</a:t>
            </a:r>
          </a:p>
          <a:p>
            <a:r>
              <a:rPr lang="en-US" sz="1800" b="1" dirty="0" smtClean="0"/>
              <a:t>Scientific Research – </a:t>
            </a:r>
            <a:r>
              <a:rPr lang="en-US" sz="1800" dirty="0" smtClean="0"/>
              <a:t>Biology, Agriculture, Chemistry, Engineering, Ecology</a:t>
            </a:r>
          </a:p>
          <a:p>
            <a:r>
              <a:rPr lang="en-US" sz="1800" b="1" dirty="0" smtClean="0"/>
              <a:t>Testing for Public Safety – </a:t>
            </a:r>
            <a:r>
              <a:rPr lang="en-US" sz="1800" dirty="0" smtClean="0"/>
              <a:t>Environmental Research/Monitoring</a:t>
            </a:r>
          </a:p>
          <a:p>
            <a:r>
              <a:rPr lang="en-US" sz="1800" b="1" dirty="0" smtClean="0"/>
              <a:t>Relief for the Poor – </a:t>
            </a:r>
            <a:r>
              <a:rPr lang="en-US" sz="1800" dirty="0" smtClean="0"/>
              <a:t>Community Kitchens and Outreach</a:t>
            </a:r>
          </a:p>
          <a:p>
            <a:r>
              <a:rPr lang="en-US" sz="1800" b="1" dirty="0" smtClean="0"/>
              <a:t>Advancement of Education – </a:t>
            </a:r>
            <a:r>
              <a:rPr lang="en-US" sz="1800" dirty="0" smtClean="0"/>
              <a:t>Scientific approach to accelerating competency model</a:t>
            </a:r>
          </a:p>
          <a:p>
            <a:r>
              <a:rPr lang="en-US" sz="1800" b="1" dirty="0" smtClean="0"/>
              <a:t>Advancement of Science – </a:t>
            </a:r>
            <a:r>
              <a:rPr lang="en-US" sz="1800" dirty="0" smtClean="0"/>
              <a:t>Open Source research and development.</a:t>
            </a:r>
          </a:p>
          <a:p>
            <a:r>
              <a:rPr lang="en-US" sz="1800" b="1" dirty="0" smtClean="0"/>
              <a:t>Maintaining/Building Public Monuments &amp; Structures – </a:t>
            </a:r>
            <a:r>
              <a:rPr lang="en-US" sz="1800" dirty="0" smtClean="0"/>
              <a:t>Community/Environmental Stewardship though public works projects.</a:t>
            </a:r>
          </a:p>
          <a:p>
            <a:r>
              <a:rPr lang="en-US" sz="1800" b="1" dirty="0" smtClean="0"/>
              <a:t>Community Revitalization – </a:t>
            </a:r>
            <a:r>
              <a:rPr lang="en-US" sz="1800" dirty="0" smtClean="0"/>
              <a:t>Reclaiming Industrial Space, creating neighborhood Gardens, Parks,  Water and Waste Recycling Center</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229600" cy="1143000"/>
          </a:xfrm>
        </p:spPr>
        <p:txBody>
          <a:bodyPr>
            <a:normAutofit fontScale="90000"/>
          </a:bodyPr>
          <a:lstStyle/>
          <a:p>
            <a:r>
              <a:rPr lang="en-US" dirty="0" smtClean="0">
                <a:solidFill>
                  <a:schemeClr val="bg2">
                    <a:lumMod val="25000"/>
                  </a:schemeClr>
                </a:solidFill>
              </a:rPr>
              <a:t>Products/Services</a:t>
            </a:r>
            <a:r>
              <a:rPr lang="en-US" dirty="0" smtClean="0">
                <a:solidFill>
                  <a:sysClr val="windowText" lastClr="000000"/>
                </a:solidFill>
              </a:rPr>
              <a:t/>
            </a:r>
            <a:br>
              <a:rPr lang="en-US" dirty="0" smtClean="0">
                <a:solidFill>
                  <a:sysClr val="windowText" lastClr="000000"/>
                </a:solidFill>
              </a:rPr>
            </a:br>
            <a:endParaRPr lang="en-US" dirty="0"/>
          </a:p>
        </p:txBody>
      </p:sp>
      <p:graphicFrame>
        <p:nvGraphicFramePr>
          <p:cNvPr id="4" name="Table 3"/>
          <p:cNvGraphicFramePr>
            <a:graphicFrameLocks noGrp="1"/>
          </p:cNvGraphicFramePr>
          <p:nvPr/>
        </p:nvGraphicFramePr>
        <p:xfrm>
          <a:off x="228600" y="2133600"/>
          <a:ext cx="5791200" cy="3966972"/>
        </p:xfrm>
        <a:graphic>
          <a:graphicData uri="http://schemas.openxmlformats.org/drawingml/2006/table">
            <a:tbl>
              <a:tblPr firstRow="1" bandRow="1">
                <a:tableStyleId>{306799F8-075E-4A3A-A7F6-7FBC6576F1A4}</a:tableStyleId>
              </a:tblPr>
              <a:tblGrid>
                <a:gridCol w="2660822"/>
                <a:gridCol w="3130378"/>
              </a:tblGrid>
              <a:tr h="3738371">
                <a:tc>
                  <a:txBody>
                    <a:bodyPr/>
                    <a:lstStyle/>
                    <a:p>
                      <a:pPr marL="342900" lvl="0" indent="-342900">
                        <a:lnSpc>
                          <a:spcPct val="115000"/>
                        </a:lnSpc>
                        <a:spcBef>
                          <a:spcPts val="0"/>
                        </a:spcBef>
                        <a:spcAft>
                          <a:spcPts val="1000"/>
                        </a:spcAft>
                        <a:tabLst>
                          <a:tab pos="457200" algn="l"/>
                        </a:tabLst>
                      </a:pPr>
                      <a:r>
                        <a:rPr lang="en-US" dirty="0" smtClean="0">
                          <a:solidFill>
                            <a:sysClr val="windowText" lastClr="000000"/>
                          </a:solidFill>
                        </a:rPr>
                        <a:t>Restaurant/Grocer</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Urban/</a:t>
                      </a:r>
                      <a:r>
                        <a:rPr lang="en-US" dirty="0" err="1" smtClean="0">
                          <a:solidFill>
                            <a:sysClr val="windowText" lastClr="000000"/>
                          </a:solidFill>
                        </a:rPr>
                        <a:t>MicroFarms</a:t>
                      </a:r>
                      <a:r>
                        <a:rPr lang="en-US" dirty="0" smtClean="0">
                          <a:solidFill>
                            <a:sysClr val="windowText" lastClr="000000"/>
                          </a:solidFill>
                        </a:rPr>
                        <a:t> </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Locally Supported CSA</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Consumer, Worker, Agriculture Coop</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Nutrition/</a:t>
                      </a:r>
                      <a:r>
                        <a:rPr lang="en-US" dirty="0" err="1" smtClean="0">
                          <a:solidFill>
                            <a:sysClr val="windowText" lastClr="000000"/>
                          </a:solidFill>
                        </a:rPr>
                        <a:t>Aquaponics</a:t>
                      </a:r>
                      <a:r>
                        <a:rPr lang="en-US" dirty="0" smtClean="0">
                          <a:solidFill>
                            <a:sysClr val="windowText" lastClr="000000"/>
                          </a:solidFill>
                        </a:rPr>
                        <a:t> Education</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Open Source Ecology</a:t>
                      </a:r>
                    </a:p>
                    <a:p>
                      <a:pPr marL="342900" lvl="0" indent="-342900">
                        <a:lnSpc>
                          <a:spcPct val="115000"/>
                        </a:lnSpc>
                        <a:spcBef>
                          <a:spcPts val="0"/>
                        </a:spcBef>
                        <a:spcAft>
                          <a:spcPts val="1000"/>
                        </a:spcAft>
                        <a:tabLst>
                          <a:tab pos="457200" algn="l"/>
                        </a:tabLst>
                      </a:pPr>
                      <a:r>
                        <a:rPr lang="en-US" sz="1400" dirty="0" smtClean="0"/>
                        <a:t> www.OpenSourceEcology.org</a:t>
                      </a:r>
                    </a:p>
                  </a:txBody>
                  <a:tcPr/>
                </a:tc>
                <a:tc>
                  <a:txBody>
                    <a:bodyPr/>
                    <a:lstStyle/>
                    <a:p>
                      <a:pPr marL="342900" marR="0" lvl="0" indent="-342900" algn="l" defTabSz="914400" rtl="0" eaLnBrk="1" fontAlgn="auto" latinLnBrk="0" hangingPunct="1">
                        <a:lnSpc>
                          <a:spcPct val="115000"/>
                        </a:lnSpc>
                        <a:spcBef>
                          <a:spcPts val="0"/>
                        </a:spcBef>
                        <a:spcAft>
                          <a:spcPts val="1000"/>
                        </a:spcAft>
                        <a:buClrTx/>
                        <a:buSzTx/>
                        <a:buFontTx/>
                        <a:buNone/>
                        <a:tabLst>
                          <a:tab pos="457200" algn="l"/>
                        </a:tabLst>
                        <a:defRPr/>
                      </a:pPr>
                      <a:r>
                        <a:rPr lang="en-US" dirty="0" smtClean="0">
                          <a:solidFill>
                            <a:sysClr val="windowText" lastClr="000000"/>
                          </a:solidFill>
                        </a:rPr>
                        <a:t>Sustainable Economic Development</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Green Earth Building</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Construction/Remodeling </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DIY Industrial Technology </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Solar/Wind &amp; Geothermal Energy</a:t>
                      </a:r>
                    </a:p>
                    <a:p>
                      <a:pPr marL="342900" lvl="0" indent="-342900">
                        <a:lnSpc>
                          <a:spcPct val="115000"/>
                        </a:lnSpc>
                        <a:spcBef>
                          <a:spcPts val="0"/>
                        </a:spcBef>
                        <a:spcAft>
                          <a:spcPts val="1000"/>
                        </a:spcAft>
                        <a:tabLst>
                          <a:tab pos="457200" algn="l"/>
                        </a:tabLst>
                      </a:pPr>
                      <a:r>
                        <a:rPr lang="en-US" dirty="0" smtClean="0">
                          <a:solidFill>
                            <a:sysClr val="windowText" lastClr="000000"/>
                          </a:solidFill>
                        </a:rPr>
                        <a:t>Online &amp; Print Marketing/Publishing</a:t>
                      </a:r>
                    </a:p>
                    <a:p>
                      <a:endParaRPr lang="en-US" dirty="0"/>
                    </a:p>
                  </a:txBody>
                  <a:tcPr/>
                </a:tc>
              </a:tr>
            </a:tbl>
          </a:graphicData>
        </a:graphic>
      </p:graphicFrame>
      <p:pic>
        <p:nvPicPr>
          <p:cNvPr id="5" name="Picture 4" descr="C:\Users\Joshua\Pictures\Hippy Commune\airwell1.gif"/>
          <p:cNvPicPr>
            <a:picLocks noChangeAspect="1" noChangeArrowheads="1"/>
          </p:cNvPicPr>
          <p:nvPr/>
        </p:nvPicPr>
        <p:blipFill>
          <a:blip r:embed="rId2" cstate="print"/>
          <a:srcRect/>
          <a:stretch>
            <a:fillRect/>
          </a:stretch>
        </p:blipFill>
        <p:spPr bwMode="auto">
          <a:xfrm>
            <a:off x="6172200" y="4800600"/>
            <a:ext cx="2895600" cy="1676400"/>
          </a:xfrm>
          <a:prstGeom prst="rect">
            <a:avLst/>
          </a:prstGeom>
          <a:noFill/>
        </p:spPr>
      </p:pic>
      <p:pic>
        <p:nvPicPr>
          <p:cNvPr id="6" name="Picture 3" descr="C:\Users\Joshua\Downloads\6a00e0099229e88833015438dab64c970c.jpg"/>
          <p:cNvPicPr>
            <a:picLocks noChangeAspect="1" noChangeArrowheads="1"/>
          </p:cNvPicPr>
          <p:nvPr/>
        </p:nvPicPr>
        <p:blipFill>
          <a:blip r:embed="rId3" cstate="print"/>
          <a:srcRect/>
          <a:stretch>
            <a:fillRect/>
          </a:stretch>
        </p:blipFill>
        <p:spPr bwMode="auto">
          <a:xfrm>
            <a:off x="6189133" y="2971800"/>
            <a:ext cx="2878667" cy="1752600"/>
          </a:xfrm>
          <a:prstGeom prst="rect">
            <a:avLst/>
          </a:prstGeom>
          <a:noFill/>
        </p:spPr>
      </p:pic>
      <p:pic>
        <p:nvPicPr>
          <p:cNvPr id="7" name="Picture 2" descr="C:\Users\Joshua\Desktop\Aquaponics Business\Photo Resources\catenary-vault-finished_earth-institute.jpg"/>
          <p:cNvPicPr>
            <a:picLocks noChangeAspect="1" noChangeArrowheads="1"/>
          </p:cNvPicPr>
          <p:nvPr/>
        </p:nvPicPr>
        <p:blipFill>
          <a:blip r:embed="rId4" cstate="print"/>
          <a:srcRect/>
          <a:stretch>
            <a:fillRect/>
          </a:stretch>
        </p:blipFill>
        <p:spPr bwMode="auto">
          <a:xfrm>
            <a:off x="6172200" y="981075"/>
            <a:ext cx="2879725" cy="19145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Island Foods &amp; The Food Institute</a:t>
            </a:r>
            <a:endParaRPr lang="en-US" dirty="0"/>
          </a:p>
        </p:txBody>
      </p:sp>
      <p:sp>
        <p:nvSpPr>
          <p:cNvPr id="3" name="Content Placeholder 2"/>
          <p:cNvSpPr>
            <a:spLocks noGrp="1"/>
          </p:cNvSpPr>
          <p:nvPr>
            <p:ph idx="1"/>
          </p:nvPr>
        </p:nvSpPr>
        <p:spPr>
          <a:xfrm>
            <a:off x="304800" y="1905000"/>
            <a:ext cx="8229600" cy="4389120"/>
          </a:xfrm>
        </p:spPr>
        <p:txBody>
          <a:bodyPr>
            <a:noAutofit/>
          </a:bodyPr>
          <a:lstStyle/>
          <a:p>
            <a:pPr>
              <a:buNone/>
            </a:pPr>
            <a:r>
              <a:rPr lang="en-US" sz="1600" dirty="0" err="1" smtClean="0">
                <a:solidFill>
                  <a:schemeClr val="accent1">
                    <a:lumMod val="75000"/>
                  </a:schemeClr>
                </a:solidFill>
              </a:rPr>
              <a:t>Aeroponic</a:t>
            </a:r>
            <a:r>
              <a:rPr lang="en-US" sz="1600" dirty="0" smtClean="0">
                <a:solidFill>
                  <a:schemeClr val="accent1">
                    <a:lumMod val="75000"/>
                  </a:schemeClr>
                </a:solidFill>
              </a:rPr>
              <a:t>/</a:t>
            </a:r>
            <a:r>
              <a:rPr lang="en-US" sz="1600" dirty="0" err="1" smtClean="0">
                <a:solidFill>
                  <a:schemeClr val="accent1">
                    <a:lumMod val="75000"/>
                  </a:schemeClr>
                </a:solidFill>
              </a:rPr>
              <a:t>Aquaponic</a:t>
            </a:r>
            <a:r>
              <a:rPr lang="en-US" sz="1600" dirty="0" smtClean="0">
                <a:solidFill>
                  <a:schemeClr val="accent1">
                    <a:lumMod val="75000"/>
                  </a:schemeClr>
                </a:solidFill>
              </a:rPr>
              <a:t> Food System</a:t>
            </a:r>
          </a:p>
          <a:p>
            <a:pPr>
              <a:buNone/>
            </a:pPr>
            <a:r>
              <a:rPr lang="en-US" sz="1600" dirty="0" smtClean="0">
                <a:solidFill>
                  <a:schemeClr val="accent1">
                    <a:lumMod val="75000"/>
                  </a:schemeClr>
                </a:solidFill>
              </a:rPr>
              <a:t>$5-$7 ft</a:t>
            </a:r>
            <a:r>
              <a:rPr lang="en-US" sz="1600" baseline="30000" dirty="0" smtClean="0">
                <a:solidFill>
                  <a:schemeClr val="accent1">
                    <a:lumMod val="75000"/>
                  </a:schemeClr>
                </a:solidFill>
              </a:rPr>
              <a:t>2</a:t>
            </a:r>
          </a:p>
          <a:p>
            <a:pPr>
              <a:buNone/>
            </a:pPr>
            <a:r>
              <a:rPr lang="en-US" sz="1400" dirty="0" smtClean="0">
                <a:solidFill>
                  <a:schemeClr val="accent1">
                    <a:lumMod val="75000"/>
                  </a:schemeClr>
                </a:solidFill>
              </a:rPr>
              <a:t>5-7 lbs/ft</a:t>
            </a:r>
            <a:r>
              <a:rPr lang="en-US" sz="1400" baseline="30000" dirty="0" smtClean="0">
                <a:solidFill>
                  <a:schemeClr val="accent1">
                    <a:lumMod val="75000"/>
                  </a:schemeClr>
                </a:solidFill>
              </a:rPr>
              <a:t>2</a:t>
            </a:r>
            <a:r>
              <a:rPr lang="en-US" sz="1400" dirty="0" smtClean="0">
                <a:solidFill>
                  <a:schemeClr val="accent1">
                    <a:lumMod val="75000"/>
                  </a:schemeClr>
                </a:solidFill>
              </a:rPr>
              <a:t>  Growing every month</a:t>
            </a:r>
          </a:p>
          <a:p>
            <a:pPr>
              <a:buNone/>
            </a:pPr>
            <a:r>
              <a:rPr lang="en-US" sz="1600" dirty="0" smtClean="0">
                <a:solidFill>
                  <a:schemeClr val="accent1">
                    <a:lumMod val="75000"/>
                  </a:schemeClr>
                </a:solidFill>
                <a:hlinkClick r:id="rId2"/>
              </a:rPr>
              <a:t>www.friendlyaquaponics.com</a:t>
            </a:r>
            <a:endParaRPr lang="en-US" sz="1600" dirty="0" smtClean="0">
              <a:solidFill>
                <a:schemeClr val="accent1">
                  <a:lumMod val="75000"/>
                </a:schemeClr>
              </a:solidFill>
            </a:endParaRPr>
          </a:p>
          <a:p>
            <a:pPr>
              <a:buNone/>
            </a:pPr>
            <a:endParaRPr lang="en-US" sz="1600" dirty="0" smtClean="0">
              <a:solidFill>
                <a:schemeClr val="accent1">
                  <a:lumMod val="75000"/>
                </a:schemeClr>
              </a:solidFill>
            </a:endParaRPr>
          </a:p>
          <a:p>
            <a:pPr>
              <a:buNone/>
            </a:pPr>
            <a:r>
              <a:rPr lang="en-US" sz="1600" dirty="0" smtClean="0">
                <a:solidFill>
                  <a:schemeClr val="accent1">
                    <a:lumMod val="75000"/>
                  </a:schemeClr>
                </a:solidFill>
              </a:rPr>
              <a:t>Customer Outreach</a:t>
            </a:r>
          </a:p>
          <a:p>
            <a:pPr>
              <a:buNone/>
            </a:pPr>
            <a:r>
              <a:rPr lang="en-US" sz="1600" dirty="0" smtClean="0">
                <a:solidFill>
                  <a:schemeClr val="accent1">
                    <a:lumMod val="75000"/>
                  </a:schemeClr>
                </a:solidFill>
              </a:rPr>
              <a:t>Online &amp; Print Publishing</a:t>
            </a:r>
          </a:p>
          <a:p>
            <a:pPr>
              <a:buNone/>
            </a:pPr>
            <a:r>
              <a:rPr lang="en-US" sz="1600" dirty="0" smtClean="0">
                <a:solidFill>
                  <a:schemeClr val="accent1">
                    <a:lumMod val="75000"/>
                  </a:schemeClr>
                </a:solidFill>
              </a:rPr>
              <a:t>Not just a business. It’s a movement!</a:t>
            </a:r>
          </a:p>
          <a:p>
            <a:pPr>
              <a:buNone/>
            </a:pPr>
            <a:endParaRPr lang="en-US" sz="1600" dirty="0" smtClean="0">
              <a:solidFill>
                <a:schemeClr val="accent1">
                  <a:lumMod val="75000"/>
                </a:schemeClr>
              </a:solidFill>
            </a:endParaRPr>
          </a:p>
          <a:p>
            <a:r>
              <a:rPr lang="en-US" sz="1600" dirty="0" smtClean="0">
                <a:solidFill>
                  <a:schemeClr val="accent1">
                    <a:lumMod val="75000"/>
                  </a:schemeClr>
                </a:solidFill>
              </a:rPr>
              <a:t>Food for the Homeless</a:t>
            </a:r>
          </a:p>
          <a:p>
            <a:r>
              <a:rPr lang="en-US" sz="1600" dirty="0" smtClean="0">
                <a:solidFill>
                  <a:schemeClr val="accent1">
                    <a:lumMod val="75000"/>
                  </a:schemeClr>
                </a:solidFill>
              </a:rPr>
              <a:t>Backyard </a:t>
            </a:r>
            <a:r>
              <a:rPr lang="en-US" sz="1600" dirty="0" err="1" smtClean="0">
                <a:solidFill>
                  <a:schemeClr val="accent1">
                    <a:lumMod val="75000"/>
                  </a:schemeClr>
                </a:solidFill>
              </a:rPr>
              <a:t>Aquaponics</a:t>
            </a:r>
            <a:endParaRPr lang="en-US" sz="1600" dirty="0" smtClean="0">
              <a:solidFill>
                <a:schemeClr val="accent1">
                  <a:lumMod val="75000"/>
                </a:schemeClr>
              </a:solidFill>
            </a:endParaRPr>
          </a:p>
          <a:p>
            <a:r>
              <a:rPr lang="en-US" sz="1600" dirty="0" smtClean="0">
                <a:solidFill>
                  <a:schemeClr val="accent1">
                    <a:lumMod val="75000"/>
                  </a:schemeClr>
                </a:solidFill>
              </a:rPr>
              <a:t>Self Sufficient Schools</a:t>
            </a:r>
          </a:p>
          <a:p>
            <a:r>
              <a:rPr lang="en-US" sz="1600" dirty="0" smtClean="0">
                <a:solidFill>
                  <a:schemeClr val="accent1">
                    <a:lumMod val="75000"/>
                  </a:schemeClr>
                </a:solidFill>
              </a:rPr>
              <a:t>Self Sufficient Cities</a:t>
            </a:r>
          </a:p>
          <a:p>
            <a:pPr>
              <a:buNone/>
            </a:pPr>
            <a:endParaRPr lang="en-US" sz="1800" dirty="0" smtClean="0"/>
          </a:p>
          <a:p>
            <a:pPr>
              <a:buNone/>
            </a:pPr>
            <a:endParaRPr lang="en-US" sz="1800" dirty="0"/>
          </a:p>
        </p:txBody>
      </p:sp>
      <p:pic>
        <p:nvPicPr>
          <p:cNvPr id="3074" name="Picture 2" descr="C:\Users\Joshua\Desktop\Aquaponics Business\Photo Resources\tumblr_li96w4MbjN1qd4vugo1_500.jpg"/>
          <p:cNvPicPr>
            <a:picLocks noChangeAspect="1" noChangeArrowheads="1"/>
          </p:cNvPicPr>
          <p:nvPr/>
        </p:nvPicPr>
        <p:blipFill>
          <a:blip r:embed="rId3" cstate="print"/>
          <a:srcRect/>
          <a:stretch>
            <a:fillRect/>
          </a:stretch>
        </p:blipFill>
        <p:spPr bwMode="auto">
          <a:xfrm>
            <a:off x="6324600" y="1676400"/>
            <a:ext cx="2570163" cy="1716868"/>
          </a:xfrm>
          <a:prstGeom prst="rect">
            <a:avLst/>
          </a:prstGeom>
          <a:noFill/>
        </p:spPr>
      </p:pic>
      <p:pic>
        <p:nvPicPr>
          <p:cNvPr id="3075" name="Picture 3" descr="C:\Users\Joshua\Desktop\Aquaponics Business\Photo Resources\ohare-urban-garden-aeroponics.png.492x0_q85_crop-smart.jpg"/>
          <p:cNvPicPr>
            <a:picLocks noChangeAspect="1" noChangeArrowheads="1"/>
          </p:cNvPicPr>
          <p:nvPr/>
        </p:nvPicPr>
        <p:blipFill>
          <a:blip r:embed="rId4" cstate="print"/>
          <a:srcRect/>
          <a:stretch>
            <a:fillRect/>
          </a:stretch>
        </p:blipFill>
        <p:spPr bwMode="auto">
          <a:xfrm>
            <a:off x="6324600" y="3352800"/>
            <a:ext cx="2585511" cy="1552884"/>
          </a:xfrm>
          <a:prstGeom prst="rect">
            <a:avLst/>
          </a:prstGeom>
          <a:noFill/>
        </p:spPr>
      </p:pic>
      <p:pic>
        <p:nvPicPr>
          <p:cNvPr id="3076" name="Picture 4" descr="C:\Users\Joshua\Desktop\Aquaponics Business\Photo Resources\DomeGarden1.jpg"/>
          <p:cNvPicPr>
            <a:picLocks noChangeAspect="1" noChangeArrowheads="1"/>
          </p:cNvPicPr>
          <p:nvPr/>
        </p:nvPicPr>
        <p:blipFill>
          <a:blip r:embed="rId5" cstate="print"/>
          <a:srcRect/>
          <a:stretch>
            <a:fillRect/>
          </a:stretch>
        </p:blipFill>
        <p:spPr bwMode="auto">
          <a:xfrm>
            <a:off x="3810000" y="1676400"/>
            <a:ext cx="2514600" cy="1676400"/>
          </a:xfrm>
          <a:prstGeom prst="rect">
            <a:avLst/>
          </a:prstGeom>
          <a:noFill/>
        </p:spPr>
      </p:pic>
      <p:pic>
        <p:nvPicPr>
          <p:cNvPr id="3077" name="Picture 5" descr="C:\Users\Joshua\Desktop\Aquaponics Business\Photo Resources\information-dome-style-greenhouses-800x800.jpg"/>
          <p:cNvPicPr>
            <a:picLocks noChangeAspect="1" noChangeArrowheads="1"/>
          </p:cNvPicPr>
          <p:nvPr/>
        </p:nvPicPr>
        <p:blipFill>
          <a:blip r:embed="rId6" cstate="print"/>
          <a:srcRect/>
          <a:stretch>
            <a:fillRect/>
          </a:stretch>
        </p:blipFill>
        <p:spPr bwMode="auto">
          <a:xfrm>
            <a:off x="3810000" y="3352800"/>
            <a:ext cx="2514600" cy="1524000"/>
          </a:xfrm>
          <a:prstGeom prst="rect">
            <a:avLst/>
          </a:prstGeom>
          <a:noFill/>
        </p:spPr>
      </p:pic>
      <p:pic>
        <p:nvPicPr>
          <p:cNvPr id="3078" name="Picture 6" descr="C:\Users\Joshua\Desktop\Aquaponics Business\Photo Resources\Aeroponic-Garden-System-1.jpg"/>
          <p:cNvPicPr>
            <a:picLocks noChangeAspect="1" noChangeArrowheads="1"/>
          </p:cNvPicPr>
          <p:nvPr/>
        </p:nvPicPr>
        <p:blipFill>
          <a:blip r:embed="rId7" cstate="print"/>
          <a:srcRect/>
          <a:stretch>
            <a:fillRect/>
          </a:stretch>
        </p:blipFill>
        <p:spPr bwMode="auto">
          <a:xfrm>
            <a:off x="6324600" y="4876800"/>
            <a:ext cx="2590800" cy="1676400"/>
          </a:xfrm>
          <a:prstGeom prst="rect">
            <a:avLst/>
          </a:prstGeom>
          <a:noFill/>
        </p:spPr>
      </p:pic>
      <p:pic>
        <p:nvPicPr>
          <p:cNvPr id="3080" name="Picture 8" descr="C:\Users\Joshua\Desktop\Aquaponics Business\Photo Resources\inside_greenhouse.jpg"/>
          <p:cNvPicPr>
            <a:picLocks noChangeAspect="1" noChangeArrowheads="1"/>
          </p:cNvPicPr>
          <p:nvPr/>
        </p:nvPicPr>
        <p:blipFill>
          <a:blip r:embed="rId8" cstate="print"/>
          <a:srcRect/>
          <a:stretch>
            <a:fillRect/>
          </a:stretch>
        </p:blipFill>
        <p:spPr bwMode="auto">
          <a:xfrm>
            <a:off x="3810000" y="4876800"/>
            <a:ext cx="2514600" cy="1676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160cda42bfriendly-aquaponics.jpg"/>
          <p:cNvPicPr>
            <a:picLocks noChangeAspect="1"/>
          </p:cNvPicPr>
          <p:nvPr/>
        </p:nvPicPr>
        <p:blipFill>
          <a:blip r:embed="rId2" cstate="print"/>
          <a:srcRect l="33103" r="30115"/>
          <a:stretch>
            <a:fillRect/>
          </a:stretch>
        </p:blipFill>
        <p:spPr>
          <a:xfrm>
            <a:off x="0" y="1168717"/>
            <a:ext cx="1905000" cy="2488883"/>
          </a:xfrm>
          <a:prstGeom prst="rect">
            <a:avLst/>
          </a:prstGeom>
        </p:spPr>
      </p:pic>
      <p:pic>
        <p:nvPicPr>
          <p:cNvPr id="9" name="Picture 8" descr="3160cda42bfriendly-aquaponics.jpg"/>
          <p:cNvPicPr>
            <a:picLocks noChangeAspect="1"/>
          </p:cNvPicPr>
          <p:nvPr/>
        </p:nvPicPr>
        <p:blipFill>
          <a:blip r:embed="rId2" cstate="print"/>
          <a:srcRect r="65057"/>
          <a:stretch>
            <a:fillRect/>
          </a:stretch>
        </p:blipFill>
        <p:spPr>
          <a:xfrm>
            <a:off x="76200" y="3702217"/>
            <a:ext cx="1752600" cy="2317583"/>
          </a:xfrm>
          <a:prstGeom prst="rect">
            <a:avLst/>
          </a:prstGeom>
        </p:spPr>
      </p:pic>
      <p:pic>
        <p:nvPicPr>
          <p:cNvPr id="4" name="Picture 3" descr="aquaponics (1).jpg"/>
          <p:cNvPicPr>
            <a:picLocks noChangeAspect="1"/>
          </p:cNvPicPr>
          <p:nvPr/>
        </p:nvPicPr>
        <p:blipFill>
          <a:blip r:embed="rId3" cstate="print"/>
          <a:stretch>
            <a:fillRect/>
          </a:stretch>
        </p:blipFill>
        <p:spPr>
          <a:xfrm>
            <a:off x="1676400" y="762000"/>
            <a:ext cx="4940968" cy="5867400"/>
          </a:xfrm>
          <a:prstGeom prst="rect">
            <a:avLst/>
          </a:prstGeom>
        </p:spPr>
      </p:pic>
      <p:pic>
        <p:nvPicPr>
          <p:cNvPr id="6" name="Picture 5" descr="GP-aquaponics2.jpg"/>
          <p:cNvPicPr>
            <a:picLocks noChangeAspect="1"/>
          </p:cNvPicPr>
          <p:nvPr/>
        </p:nvPicPr>
        <p:blipFill>
          <a:blip r:embed="rId4" cstate="print"/>
          <a:stretch>
            <a:fillRect/>
          </a:stretch>
        </p:blipFill>
        <p:spPr>
          <a:xfrm>
            <a:off x="6553200" y="1371600"/>
            <a:ext cx="2514600" cy="2362200"/>
          </a:xfrm>
          <a:prstGeom prst="rect">
            <a:avLst/>
          </a:prstGeom>
        </p:spPr>
      </p:pic>
      <p:pic>
        <p:nvPicPr>
          <p:cNvPr id="7" name="Picture 6" descr="yandina gardens 006 (Small).JPG"/>
          <p:cNvPicPr>
            <a:picLocks noChangeAspect="1"/>
          </p:cNvPicPr>
          <p:nvPr/>
        </p:nvPicPr>
        <p:blipFill>
          <a:blip r:embed="rId5" cstate="print"/>
          <a:stretch>
            <a:fillRect/>
          </a:stretch>
        </p:blipFill>
        <p:spPr>
          <a:xfrm>
            <a:off x="6578600" y="3790950"/>
            <a:ext cx="2489200" cy="2228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486400" y="838200"/>
            <a:ext cx="1676400" cy="1318768"/>
          </a:xfrm>
          <a:prstGeom prst="rect">
            <a:avLst/>
          </a:prstGeom>
          <a:noFill/>
          <a:ln w="9525">
            <a:noFill/>
            <a:miter lim="800000"/>
            <a:headEnd/>
            <a:tailEnd/>
          </a:ln>
        </p:spPr>
      </p:pic>
      <p:sp>
        <p:nvSpPr>
          <p:cNvPr id="2" name="Title 1"/>
          <p:cNvSpPr>
            <a:spLocks noGrp="1"/>
          </p:cNvSpPr>
          <p:nvPr>
            <p:ph type="title"/>
          </p:nvPr>
        </p:nvSpPr>
        <p:spPr>
          <a:xfrm>
            <a:off x="381000" y="685800"/>
            <a:ext cx="8229600" cy="1143000"/>
          </a:xfrm>
        </p:spPr>
        <p:txBody>
          <a:bodyPr>
            <a:normAutofit/>
          </a:bodyPr>
          <a:lstStyle/>
          <a:p>
            <a:r>
              <a:rPr lang="en-US" dirty="0" smtClean="0"/>
              <a:t>Open Source Island</a:t>
            </a:r>
            <a:endParaRPr lang="en-US" dirty="0"/>
          </a:p>
        </p:txBody>
      </p:sp>
      <p:sp>
        <p:nvSpPr>
          <p:cNvPr id="3" name="Content Placeholder 2"/>
          <p:cNvSpPr>
            <a:spLocks noGrp="1"/>
          </p:cNvSpPr>
          <p:nvPr>
            <p:ph idx="1"/>
          </p:nvPr>
        </p:nvSpPr>
        <p:spPr>
          <a:xfrm>
            <a:off x="381000" y="2209800"/>
            <a:ext cx="8229600" cy="4389120"/>
          </a:xfrm>
        </p:spPr>
        <p:txBody>
          <a:bodyPr>
            <a:normAutofit/>
          </a:bodyPr>
          <a:lstStyle/>
          <a:p>
            <a:r>
              <a:rPr lang="en-US" sz="1800" dirty="0" smtClean="0"/>
              <a:t>Solar/Wind &amp; Geothermal Energy</a:t>
            </a:r>
          </a:p>
          <a:p>
            <a:r>
              <a:rPr lang="en-US" sz="1800" dirty="0" smtClean="0"/>
              <a:t>Construction/Remodeling </a:t>
            </a:r>
          </a:p>
          <a:p>
            <a:r>
              <a:rPr lang="en-US" sz="1800" dirty="0" smtClean="0"/>
              <a:t>Green Earth Building</a:t>
            </a:r>
          </a:p>
          <a:p>
            <a:r>
              <a:rPr lang="en-US" sz="1800" dirty="0" smtClean="0"/>
              <a:t>Online &amp; Print Marketing/Publishing</a:t>
            </a:r>
          </a:p>
          <a:p>
            <a:r>
              <a:rPr lang="en-US" sz="1800" dirty="0" smtClean="0"/>
              <a:t>Sustainable Economic Development</a:t>
            </a:r>
          </a:p>
          <a:p>
            <a:r>
              <a:rPr lang="en-US" sz="1800" dirty="0" smtClean="0"/>
              <a:t>Urban/</a:t>
            </a:r>
            <a:r>
              <a:rPr lang="en-US" sz="1800" dirty="0" err="1" smtClean="0"/>
              <a:t>MicroFarms</a:t>
            </a:r>
            <a:endParaRPr lang="en-US" sz="1800" dirty="0" smtClean="0"/>
          </a:p>
          <a:p>
            <a:r>
              <a:rPr lang="en-US" sz="1800" dirty="0" smtClean="0"/>
              <a:t>Restaurant/Grocer</a:t>
            </a:r>
          </a:p>
          <a:p>
            <a:r>
              <a:rPr lang="en-US" sz="1800" dirty="0" smtClean="0"/>
              <a:t>Consumer, Worker, Agriculture Coop</a:t>
            </a:r>
          </a:p>
          <a:p>
            <a:r>
              <a:rPr lang="en-US" sz="1800" dirty="0" smtClean="0"/>
              <a:t>Locally Supported CSA</a:t>
            </a:r>
          </a:p>
          <a:p>
            <a:r>
              <a:rPr lang="en-US" sz="1800" dirty="0" smtClean="0"/>
              <a:t>DIY Industrial Technology </a:t>
            </a:r>
          </a:p>
          <a:p>
            <a:r>
              <a:rPr lang="en-US" sz="1800" dirty="0" smtClean="0"/>
              <a:t>Open Source Ecology</a:t>
            </a:r>
          </a:p>
          <a:p>
            <a:pPr>
              <a:buNone/>
            </a:pPr>
            <a:r>
              <a:rPr lang="en-US" sz="1200" dirty="0" smtClean="0"/>
              <a:t>	   www.OpenSourceEcology.org</a:t>
            </a:r>
          </a:p>
          <a:p>
            <a:endParaRPr lang="en-US" dirty="0"/>
          </a:p>
        </p:txBody>
      </p:sp>
      <p:sp>
        <p:nvSpPr>
          <p:cNvPr id="7" name="TextBox 6"/>
          <p:cNvSpPr txBox="1"/>
          <p:nvPr/>
        </p:nvSpPr>
        <p:spPr>
          <a:xfrm>
            <a:off x="4572000" y="2209800"/>
            <a:ext cx="4191000" cy="4339650"/>
          </a:xfrm>
          <a:prstGeom prst="rect">
            <a:avLst/>
          </a:prstGeom>
          <a:noFill/>
        </p:spPr>
        <p:txBody>
          <a:bodyPr wrap="square" rtlCol="0">
            <a:spAutoFit/>
          </a:bodyPr>
          <a:lstStyle/>
          <a:p>
            <a:pPr algn="just"/>
            <a:r>
              <a:rPr lang="en-US" sz="1200" b="1" dirty="0" smtClean="0">
                <a:hlinkClick r:id="rId3"/>
              </a:rPr>
              <a:t>Open Source Ecology</a:t>
            </a:r>
            <a:r>
              <a:rPr lang="en-US" sz="1200" dirty="0" smtClean="0"/>
              <a:t> is accelerating the growth of the next economy - the </a:t>
            </a:r>
            <a:r>
              <a:rPr lang="en-US" sz="1200" i="1" dirty="0" smtClean="0"/>
              <a:t>Open Source Economy</a:t>
            </a:r>
            <a:r>
              <a:rPr lang="en-US" sz="1200" dirty="0" smtClean="0"/>
              <a:t> - an economy that optimizes both production and distribution - while promoting environmental regeneration and social justice. The </a:t>
            </a:r>
            <a:r>
              <a:rPr lang="en-US" sz="1200" b="1" dirty="0" smtClean="0">
                <a:hlinkClick r:id="rId4" tooltip="Global Village Construction Set"/>
              </a:rPr>
              <a:t>Global Village Construction Set</a:t>
            </a:r>
            <a:r>
              <a:rPr lang="en-US" sz="1200" b="1" dirty="0" smtClean="0"/>
              <a:t> </a:t>
            </a:r>
            <a:r>
              <a:rPr lang="en-US" sz="1200" dirty="0" smtClean="0"/>
              <a:t>is a high-performance, modular, do-it-yourself, low-cost platform - that allows for the easy fabrication of the 50 different industrial machines that it takes - to build a small, sustainable civilization with modern comforts. By weaving open source </a:t>
            </a:r>
            <a:r>
              <a:rPr lang="en-US" sz="1200" dirty="0" err="1" smtClean="0"/>
              <a:t>permacultural</a:t>
            </a:r>
            <a:r>
              <a:rPr lang="en-US" sz="1200" dirty="0" smtClean="0"/>
              <a:t> and technological cycles together, we intend to provide basic human needs while being good stewards of the land, using resources sustainably, and pursuing </a:t>
            </a:r>
            <a:r>
              <a:rPr lang="en-US" sz="1200" dirty="0" smtClean="0">
                <a:hlinkClick r:id="rId5" tooltip="Right livelihood"/>
              </a:rPr>
              <a:t>right livelihood</a:t>
            </a:r>
            <a:r>
              <a:rPr lang="en-US" sz="1200" dirty="0" smtClean="0"/>
              <a:t>. With the gift of openly shared information, we can produce industrial products locally using open source design and </a:t>
            </a:r>
            <a:r>
              <a:rPr lang="en-US" sz="1200" dirty="0" smtClean="0">
                <a:hlinkClick r:id="rId6" tooltip="Category:Digital Fabrication"/>
              </a:rPr>
              <a:t>digital fabrication</a:t>
            </a:r>
            <a:r>
              <a:rPr lang="en-US" sz="1200" dirty="0" smtClean="0"/>
              <a:t>. This frees us from the need to participate in the wasteful resource flows of the larger economy by letting us produce our own materials and components for the technologies we use. We see small, independent, land-based economies as means to transform societies, address pressing world issues, and </a:t>
            </a:r>
            <a:r>
              <a:rPr lang="en-US" sz="1200" dirty="0" smtClean="0">
                <a:hlinkClick r:id="rId7" tooltip="Evolve to freedom"/>
              </a:rPr>
              <a:t>evolve to freedom</a:t>
            </a:r>
            <a:r>
              <a:rPr lang="en-US" dirty="0" smtClean="0"/>
              <a:t>. </a:t>
            </a:r>
          </a:p>
          <a:p>
            <a:endParaRPr lang="en-US" dirty="0"/>
          </a:p>
        </p:txBody>
      </p:sp>
      <p:pic>
        <p:nvPicPr>
          <p:cNvPr id="9" name="Picture 4"/>
          <p:cNvPicPr>
            <a:picLocks noChangeAspect="1" noChangeArrowheads="1"/>
          </p:cNvPicPr>
          <p:nvPr/>
        </p:nvPicPr>
        <p:blipFill>
          <a:blip r:embed="rId8" cstate="print"/>
          <a:srcRect/>
          <a:stretch>
            <a:fillRect/>
          </a:stretch>
        </p:blipFill>
        <p:spPr bwMode="auto">
          <a:xfrm>
            <a:off x="7239000" y="457200"/>
            <a:ext cx="1371600" cy="1776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normAutofit/>
          </a:bodyPr>
          <a:lstStyle/>
          <a:p>
            <a:r>
              <a:rPr lang="en-US" dirty="0" smtClean="0"/>
              <a:t>20’ Dome</a:t>
            </a:r>
            <a:endParaRPr lang="en-US" dirty="0"/>
          </a:p>
        </p:txBody>
      </p:sp>
      <p:graphicFrame>
        <p:nvGraphicFramePr>
          <p:cNvPr id="5" name="Table 4"/>
          <p:cNvGraphicFramePr>
            <a:graphicFrameLocks noGrp="1"/>
          </p:cNvGraphicFramePr>
          <p:nvPr/>
        </p:nvGraphicFramePr>
        <p:xfrm>
          <a:off x="304800" y="838200"/>
          <a:ext cx="5105399" cy="5521637"/>
        </p:xfrm>
        <a:graphic>
          <a:graphicData uri="http://schemas.openxmlformats.org/drawingml/2006/table">
            <a:tbl>
              <a:tblPr/>
              <a:tblGrid>
                <a:gridCol w="1896104"/>
                <a:gridCol w="373326"/>
                <a:gridCol w="736828"/>
                <a:gridCol w="795774"/>
                <a:gridCol w="569814"/>
                <a:gridCol w="733553"/>
              </a:tblGrid>
              <a:tr h="247579">
                <a:tc gridSpan="5">
                  <a:txBody>
                    <a:bodyPr/>
                    <a:lstStyle/>
                    <a:p>
                      <a:pPr algn="ctr" fontAlgn="b"/>
                      <a:r>
                        <a:rPr lang="en-US" sz="1600" b="1" i="0" u="none" strike="noStrike" dirty="0" smtClean="0">
                          <a:solidFill>
                            <a:srgbClr val="000000"/>
                          </a:solidFill>
                          <a:latin typeface="Calibri"/>
                        </a:rPr>
                        <a:t> </a:t>
                      </a:r>
                      <a:endParaRPr lang="en-US" sz="1600" b="1" i="0" u="none" strike="noStrike" dirty="0">
                        <a:solidFill>
                          <a:srgbClr val="000000"/>
                        </a:solidFill>
                        <a:latin typeface="Calibri"/>
                      </a:endParaRPr>
                    </a:p>
                  </a:txBody>
                  <a:tcPr marL="9406" marR="9406" marT="940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247579">
                <a:tc>
                  <a:txBody>
                    <a:bodyPr/>
                    <a:lstStyle/>
                    <a:p>
                      <a:pPr algn="r" fontAlgn="b"/>
                      <a:endParaRPr lang="en-US" sz="1600" b="1" i="0" u="none" strike="noStrike" dirty="0">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6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6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6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6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247579">
                <a:tc>
                  <a:txBody>
                    <a:bodyPr/>
                    <a:lstStyle/>
                    <a:p>
                      <a:pPr algn="r" fontAlgn="b"/>
                      <a:endParaRPr lang="en-US" sz="1600" b="1" i="0" u="none" strike="noStrike" dirty="0">
                        <a:solidFill>
                          <a:srgbClr val="000000"/>
                        </a:solidFill>
                        <a:latin typeface="Calibri"/>
                      </a:endParaRPr>
                    </a:p>
                  </a:txBody>
                  <a:tcPr marL="9406" marR="9406" marT="9406" marB="0" anchor="b">
                    <a:lnL>
                      <a:noFill/>
                    </a:lnL>
                    <a:lnR>
                      <a:noFill/>
                    </a:lnR>
                    <a:lnT>
                      <a:noFill/>
                    </a:lnT>
                    <a:lnB>
                      <a:noFill/>
                    </a:lnB>
                  </a:tcPr>
                </a:tc>
                <a:tc>
                  <a:txBody>
                    <a:bodyPr/>
                    <a:lstStyle/>
                    <a:p>
                      <a:pPr algn="r" fontAlgn="b"/>
                      <a:r>
                        <a:rPr lang="en-US" sz="1100" b="1" i="0" u="none" strike="noStrike">
                          <a:solidFill>
                            <a:srgbClr val="000000"/>
                          </a:solidFill>
                          <a:latin typeface="Calibri"/>
                        </a:rPr>
                        <a:t>sq ft</a:t>
                      </a: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latin typeface="Calibri"/>
                        </a:rPr>
                        <a:t>insulation</a:t>
                      </a:r>
                    </a:p>
                  </a:txBody>
                  <a:tcPr marL="9406" marR="9406" marT="9406" marB="0" anchor="b">
                    <a:lnL>
                      <a:noFill/>
                    </a:lnL>
                    <a:lnR>
                      <a:noFill/>
                    </a:lnR>
                    <a:lnT>
                      <a:noFill/>
                    </a:lnT>
                    <a:lnB>
                      <a:noFill/>
                    </a:lnB>
                  </a:tcPr>
                </a:tc>
                <a:tc>
                  <a:txBody>
                    <a:bodyPr/>
                    <a:lstStyle/>
                    <a:p>
                      <a:pPr algn="r" fontAlgn="b"/>
                      <a:r>
                        <a:rPr lang="en-US" sz="1100" b="1" i="0" u="none" strike="noStrike">
                          <a:solidFill>
                            <a:srgbClr val="000000"/>
                          </a:solidFill>
                          <a:latin typeface="Calibri"/>
                        </a:rPr>
                        <a:t>geenhouse</a:t>
                      </a:r>
                    </a:p>
                  </a:txBody>
                  <a:tcPr marL="9406" marR="9406" marT="9406" marB="0" anchor="b">
                    <a:lnL>
                      <a:noFill/>
                    </a:lnL>
                    <a:lnR>
                      <a:noFill/>
                    </a:lnR>
                    <a:lnT>
                      <a:noFill/>
                    </a:lnT>
                    <a:lnB>
                      <a:noFill/>
                    </a:lnB>
                  </a:tcPr>
                </a:tc>
                <a:tc>
                  <a:txBody>
                    <a:bodyPr/>
                    <a:lstStyle/>
                    <a:p>
                      <a:pPr algn="r" fontAlgn="b"/>
                      <a:endParaRPr lang="en-US" sz="16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r>
                        <a:rPr lang="en-US" sz="1100" b="1" i="0" u="none" strike="noStrike" dirty="0">
                          <a:solidFill>
                            <a:srgbClr val="000000"/>
                          </a:solidFill>
                          <a:latin typeface="Calibri"/>
                        </a:rPr>
                        <a:t>Base</a:t>
                      </a:r>
                    </a:p>
                  </a:txBody>
                  <a:tcPr marL="9406" marR="9406" marT="94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latin typeface="Calibri"/>
                        </a:rPr>
                        <a:t>314</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r>
                        <a:rPr lang="en-US" sz="1100" b="1" i="0" u="none" strike="noStrike">
                          <a:solidFill>
                            <a:srgbClr val="000000"/>
                          </a:solidFill>
                          <a:latin typeface="Calibri"/>
                        </a:rPr>
                        <a:t>Surface</a:t>
                      </a:r>
                    </a:p>
                  </a:txBody>
                  <a:tcPr marL="9406" marR="9406" marT="94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latin typeface="Calibri"/>
                        </a:rPr>
                        <a:t>628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r>
                        <a:rPr lang="en-US" sz="1100" b="1" i="0" u="none" strike="noStrike">
                          <a:solidFill>
                            <a:srgbClr val="000000"/>
                          </a:solidFill>
                          <a:latin typeface="Calibri"/>
                        </a:rPr>
                        <a:t>sq ft</a:t>
                      </a: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latin typeface="Calibri"/>
                        </a:rPr>
                        <a:t>251.2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376.8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endParaRPr lang="en-US" sz="1100" b="1"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r>
                        <a:rPr lang="en-US" sz="1100" b="0" i="0" u="none" strike="noStrike">
                          <a:solidFill>
                            <a:srgbClr val="000000"/>
                          </a:solidFill>
                          <a:latin typeface="Calibri"/>
                        </a:rPr>
                        <a:t> </a:t>
                      </a: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a:t>
                      </a: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Sq ft</a:t>
                      </a: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sq ft, ft, #</a:t>
                      </a: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Total</a:t>
                      </a: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173084">
                <a:tc>
                  <a:txBody>
                    <a:bodyPr/>
                    <a:lstStyle/>
                    <a:p>
                      <a:pPr algn="r" fontAlgn="b"/>
                      <a:r>
                        <a:rPr lang="en-US" sz="1100" b="0" i="0" u="none" strike="noStrike">
                          <a:solidFill>
                            <a:srgbClr val="000000"/>
                          </a:solidFill>
                          <a:latin typeface="Calibri"/>
                        </a:rPr>
                        <a:t>Wood Struts</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472</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236</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Polycarb Green House Pannel</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376</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753</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Hub Brackets</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46</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460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bolts</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240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120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Diffusing Film</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1.68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376</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631</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Reflecting Film</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251.2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251</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Concrete</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376.8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1130</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Silicone</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472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236</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Earthpipe</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900</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Ceramic Paint Additive</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0.05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251.2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12</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Paint</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251.2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50</a:t>
                      </a:r>
                      <a:endParaRPr lang="en-US" sz="1100" b="0" i="0" u="none" strike="noStrike" dirty="0">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Aquaponics System</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251.2</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1256</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r>
                        <a:rPr lang="en-US" sz="1100" b="0" i="0" u="none" strike="noStrike">
                          <a:solidFill>
                            <a:srgbClr val="000000"/>
                          </a:solidFill>
                          <a:latin typeface="Calibri"/>
                        </a:rPr>
                        <a:t>Aeroponics System</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125.6</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628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w="6350" cap="flat" cmpd="sng" algn="ctr">
                      <a:solidFill>
                        <a:srgbClr val="000000"/>
                      </a:solidFill>
                      <a:prstDash val="solid"/>
                      <a:round/>
                      <a:headEnd type="none" w="med" len="med"/>
                      <a:tailEnd type="none" w="med" len="med"/>
                    </a:lnL>
                    <a:lnR>
                      <a:noFill/>
                    </a:lnR>
                    <a:lnT>
                      <a:noFill/>
                    </a:lnT>
                    <a:lnB>
                      <a:noFill/>
                    </a:lnB>
                  </a:tcPr>
                </a:tc>
              </a:tr>
              <a:tr h="173084">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a:noFill/>
                    </a:lnB>
                  </a:tcPr>
                </a:tc>
              </a:tr>
              <a:tr h="222212">
                <a:tc>
                  <a:txBody>
                    <a:bodyPr/>
                    <a:lstStyle/>
                    <a:p>
                      <a:pPr algn="r" fontAlgn="b"/>
                      <a:endParaRPr lang="en-US" sz="1100" b="0" i="0" u="none" strike="noStrike" dirty="0">
                        <a:solidFill>
                          <a:srgbClr val="000000"/>
                        </a:solidFill>
                        <a:latin typeface="Calibri"/>
                      </a:endParaRPr>
                    </a:p>
                  </a:txBody>
                  <a:tcPr marL="9406" marR="9406" marT="9406" marB="0" anchor="b">
                    <a:lnL>
                      <a:noFill/>
                    </a:lnL>
                    <a:lnR>
                      <a:noFill/>
                    </a:lnR>
                    <a:lnT>
                      <a:noFill/>
                    </a:lnT>
                    <a:lnB>
                      <a:noFill/>
                    </a:lnB>
                  </a:tcPr>
                </a:tc>
                <a:tc>
                  <a:txBody>
                    <a:bodyPr/>
                    <a:lstStyle/>
                    <a:p>
                      <a:pPr algn="r" fontAlgn="b"/>
                      <a:r>
                        <a:rPr lang="en-US" sz="1100" b="1" i="0" u="none" strike="noStrike">
                          <a:solidFill>
                            <a:srgbClr val="000000"/>
                          </a:solidFill>
                          <a:latin typeface="Calibri"/>
                        </a:rPr>
                        <a:t>Total</a:t>
                      </a:r>
                    </a:p>
                  </a:txBody>
                  <a:tcPr marL="9406" marR="9406" marT="9406"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$7,000</a:t>
                      </a:r>
                      <a:endParaRPr lang="en-US" sz="1100" b="0" i="0" u="none" strike="noStrike" dirty="0">
                        <a:solidFill>
                          <a:srgbClr val="000000"/>
                        </a:solidFill>
                        <a:latin typeface="Calibri"/>
                      </a:endParaRPr>
                    </a:p>
                  </a:txBody>
                  <a:tcPr marL="9406" marR="9406" marT="9406"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 $          </a:t>
                      </a:r>
                      <a:r>
                        <a:rPr lang="en-US" sz="1100" b="0" i="0" u="none" strike="noStrike" dirty="0" smtClean="0">
                          <a:solidFill>
                            <a:srgbClr val="000000"/>
                          </a:solidFill>
                          <a:latin typeface="Calibri"/>
                        </a:rPr>
                        <a:t>20</a:t>
                      </a:r>
                      <a:endParaRPr lang="en-US" sz="1100" b="0" i="0" u="none" strike="noStrike" dirty="0">
                        <a:solidFill>
                          <a:srgbClr val="000000"/>
                        </a:solidFill>
                        <a:latin typeface="Calibri"/>
                      </a:endParaRPr>
                    </a:p>
                  </a:txBody>
                  <a:tcPr marL="9406" marR="9406" marT="9406" marB="0" anchor="b">
                    <a:lnL>
                      <a:noFill/>
                    </a:lnL>
                    <a:lnR>
                      <a:noFill/>
                    </a:lnR>
                    <a:lnT>
                      <a:noFill/>
                    </a:lnT>
                    <a:lnB>
                      <a:noFill/>
                    </a:lnB>
                  </a:tcPr>
                </a:tc>
                <a:tc>
                  <a:txBody>
                    <a:bodyPr/>
                    <a:lstStyle/>
                    <a:p>
                      <a:pPr algn="r" fontAlgn="b"/>
                      <a:r>
                        <a:rPr lang="en-US" sz="1100" b="0" i="0" u="none" strike="noStrike">
                          <a:solidFill>
                            <a:srgbClr val="000000"/>
                          </a:solidFill>
                          <a:latin typeface="Calibri"/>
                        </a:rPr>
                        <a:t>per sq ft</a:t>
                      </a:r>
                    </a:p>
                  </a:txBody>
                  <a:tcPr marL="9406" marR="9406" marT="9406" marB="0" anchor="b">
                    <a:lnL>
                      <a:noFill/>
                    </a:lnL>
                    <a:lnR>
                      <a:noFill/>
                    </a:lnR>
                    <a:lnT>
                      <a:noFill/>
                    </a:lnT>
                    <a:lnB>
                      <a:noFill/>
                    </a:lnB>
                  </a:tcPr>
                </a:tc>
                <a:tc>
                  <a:txBody>
                    <a:bodyPr/>
                    <a:lstStyle/>
                    <a:p>
                      <a:pPr algn="r" fontAlgn="b"/>
                      <a:endParaRPr lang="en-US" sz="1100" b="0" i="0" u="none" strike="noStrike" dirty="0">
                        <a:solidFill>
                          <a:srgbClr val="000000"/>
                        </a:solidFill>
                        <a:latin typeface="Calibri"/>
                      </a:endParaRPr>
                    </a:p>
                  </a:txBody>
                  <a:tcPr marL="9406" marR="9406" marT="9406" marB="0" anchor="b">
                    <a:lnL>
                      <a:noFill/>
                    </a:lnL>
                    <a:lnR>
                      <a:noFill/>
                    </a:lnR>
                    <a:lnT>
                      <a:noFill/>
                    </a:lnT>
                    <a:lnB>
                      <a:noFill/>
                    </a:lnB>
                  </a:tcPr>
                </a:tc>
              </a:tr>
              <a:tr h="220357">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a:solidFill>
                          <a:srgbClr val="000000"/>
                        </a:solidFill>
                        <a:latin typeface="Calibri"/>
                      </a:endParaRPr>
                    </a:p>
                  </a:txBody>
                  <a:tcPr marL="9406" marR="9406" marT="9406" marB="0" anchor="b">
                    <a:lnL>
                      <a:noFill/>
                    </a:lnL>
                    <a:lnR>
                      <a:noFill/>
                    </a:lnR>
                    <a:lnT>
                      <a:noFill/>
                    </a:lnT>
                    <a:lnB w="6350" cap="flat" cmpd="sng" algn="ctr">
                      <a:solidFill>
                        <a:srgbClr val="000000"/>
                      </a:solidFill>
                      <a:prstDash val="solid"/>
                      <a:round/>
                      <a:headEnd type="none" w="med" len="med"/>
                      <a:tailEnd type="none" w="med" len="med"/>
                    </a:lnB>
                  </a:tcPr>
                </a:tc>
              </a:tr>
              <a:tr h="220117">
                <a:tc>
                  <a:txBody>
                    <a:bodyPr/>
                    <a:lstStyle/>
                    <a:p>
                      <a:pPr algn="r" fontAlgn="b"/>
                      <a:r>
                        <a:rPr lang="en-US" sz="1100" b="0" i="0" u="none" strike="noStrike">
                          <a:solidFill>
                            <a:srgbClr val="000000"/>
                          </a:solidFill>
                          <a:latin typeface="Calibri"/>
                        </a:rPr>
                        <a:t>Price</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1.00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3.00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201">
                <a:tc>
                  <a:txBody>
                    <a:bodyPr/>
                    <a:lstStyle/>
                    <a:p>
                      <a:pPr algn="r" fontAlgn="b"/>
                      <a:r>
                        <a:rPr lang="en-US" sz="1100" b="0" i="0" u="none" strike="noStrike">
                          <a:solidFill>
                            <a:srgbClr val="000000"/>
                          </a:solidFill>
                          <a:latin typeface="Calibri"/>
                        </a:rPr>
                        <a:t>Aeroponic</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377</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376.80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1,130.40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597">
                <a:tc>
                  <a:txBody>
                    <a:bodyPr/>
                    <a:lstStyle/>
                    <a:p>
                      <a:pPr algn="r" fontAlgn="b"/>
                      <a:r>
                        <a:rPr lang="en-US" sz="1100" b="0" i="0" u="none" strike="noStrike">
                          <a:solidFill>
                            <a:srgbClr val="000000"/>
                          </a:solidFill>
                          <a:latin typeface="Calibri"/>
                        </a:rPr>
                        <a:t>Aquaponic</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251</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251.20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753.60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597">
                <a:tc>
                  <a:txBody>
                    <a:bodyPr/>
                    <a:lstStyle/>
                    <a:p>
                      <a:pPr algn="r" fontAlgn="b"/>
                      <a:r>
                        <a:rPr lang="en-US" sz="1100" b="0" i="0" u="none" strike="noStrike">
                          <a:solidFill>
                            <a:srgbClr val="000000"/>
                          </a:solidFill>
                          <a:latin typeface="Calibri"/>
                        </a:rPr>
                        <a:t>Total Production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628</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sq ft</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628.00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  1,884.00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084">
                <a:tc>
                  <a:txBody>
                    <a:bodyPr/>
                    <a:lstStyle/>
                    <a:p>
                      <a:pPr algn="r" fontAlgn="b"/>
                      <a:r>
                        <a:rPr lang="en-US" sz="1100" b="0" i="0" u="none" strike="noStrike" dirty="0">
                          <a:solidFill>
                            <a:srgbClr val="000000"/>
                          </a:solidFill>
                          <a:latin typeface="Calibri"/>
                        </a:rPr>
                        <a:t>Months till Break Even ROI</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10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 </a:t>
                      </a:r>
                    </a:p>
                  </a:txBody>
                  <a:tcPr marL="9406" marR="9406" marT="94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6865" name="Picture 1" descr="C:\Users\Joshua\Desktop\Aquaponics Business\Photo Resources\dome4.jpg"/>
          <p:cNvPicPr>
            <a:picLocks noChangeAspect="1" noChangeArrowheads="1"/>
          </p:cNvPicPr>
          <p:nvPr/>
        </p:nvPicPr>
        <p:blipFill>
          <a:blip r:embed="rId2" cstate="print"/>
          <a:srcRect/>
          <a:stretch>
            <a:fillRect/>
          </a:stretch>
        </p:blipFill>
        <p:spPr bwMode="auto">
          <a:xfrm>
            <a:off x="5638800" y="4038600"/>
            <a:ext cx="3276600" cy="2286000"/>
          </a:xfrm>
          <a:prstGeom prst="rect">
            <a:avLst/>
          </a:prstGeom>
          <a:noFill/>
        </p:spPr>
      </p:pic>
      <p:pic>
        <p:nvPicPr>
          <p:cNvPr id="36866" name="Picture 2" descr="C:\Users\Joshua\Desktop\Aquaponics Business\Photo Resources\greenhouse-planter.jpg"/>
          <p:cNvPicPr>
            <a:picLocks noChangeAspect="1" noChangeArrowheads="1"/>
          </p:cNvPicPr>
          <p:nvPr/>
        </p:nvPicPr>
        <p:blipFill>
          <a:blip r:embed="rId3" cstate="print"/>
          <a:srcRect/>
          <a:stretch>
            <a:fillRect/>
          </a:stretch>
        </p:blipFill>
        <p:spPr bwMode="auto">
          <a:xfrm>
            <a:off x="5105400" y="1066800"/>
            <a:ext cx="3831167" cy="287337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105964"/>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1721</TotalTime>
  <Words>6735</Words>
  <Application>Microsoft Office PowerPoint</Application>
  <PresentationFormat>On-screen Show (4:3)</PresentationFormat>
  <Paragraphs>2215</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Flow</vt:lpstr>
      <vt:lpstr>Open Source Island  </vt:lpstr>
      <vt:lpstr>Index</vt:lpstr>
      <vt:lpstr>Mission Statement</vt:lpstr>
      <vt:lpstr>Tax Entity – Non-Profit 501-C3 Public Charity/Private Foundation </vt:lpstr>
      <vt:lpstr>Products/Services </vt:lpstr>
      <vt:lpstr>Island Foods &amp; The Food Institute</vt:lpstr>
      <vt:lpstr>Slide 7</vt:lpstr>
      <vt:lpstr>Open Source Island</vt:lpstr>
      <vt:lpstr>20’ Dome</vt:lpstr>
      <vt:lpstr>40’ Dome</vt:lpstr>
      <vt:lpstr>60’ Dome</vt:lpstr>
      <vt:lpstr>Open Source Workshop</vt:lpstr>
      <vt:lpstr>The Market</vt:lpstr>
      <vt:lpstr>Customers</vt:lpstr>
      <vt:lpstr>Growing Regions in Texas</vt:lpstr>
      <vt:lpstr>Slide 16</vt:lpstr>
      <vt:lpstr>Slide 17</vt:lpstr>
      <vt:lpstr> </vt:lpstr>
      <vt:lpstr> </vt:lpstr>
      <vt:lpstr> </vt:lpstr>
      <vt:lpstr>Slide 21</vt:lpstr>
      <vt:lpstr>Slide 22</vt:lpstr>
      <vt:lpstr>Competition</vt:lpstr>
      <vt:lpstr>Regulations</vt:lpstr>
      <vt:lpstr>Financial Plan – 5 years</vt:lpstr>
      <vt:lpstr>Slide 26</vt:lpstr>
      <vt:lpstr>Business Resources</vt:lpstr>
      <vt:lpstr>Management Team</vt:lpstr>
      <vt:lpstr>Contact</vt:lpstr>
      <vt:lpstr>Slide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Island Foods</dc:title>
  <dc:creator>Joshua</dc:creator>
  <cp:lastModifiedBy>Joshua</cp:lastModifiedBy>
  <cp:revision>98</cp:revision>
  <dcterms:created xsi:type="dcterms:W3CDTF">2012-05-23T20:58:01Z</dcterms:created>
  <dcterms:modified xsi:type="dcterms:W3CDTF">2012-07-08T04:46:38Z</dcterms:modified>
</cp:coreProperties>
</file>