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70" r:id="rId7"/>
    <p:sldId id="265" r:id="rId8"/>
    <p:sldId id="269" r:id="rId9"/>
    <p:sldId id="266" r:id="rId10"/>
    <p:sldId id="267" r:id="rId11"/>
    <p:sldId id="268"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pieChart>
        <c:varyColors val="1"/>
        <c:ser>
          <c:idx val="0"/>
          <c:order val="0"/>
          <c:tx>
            <c:strRef>
              <c:f>Sheet1!$B$1</c:f>
              <c:strCache>
                <c:ptCount val="1"/>
                <c:pt idx="0">
                  <c:v>2012</c:v>
                </c:pt>
              </c:strCache>
            </c:strRef>
          </c:tx>
          <c:dLbls>
            <c:dLbl>
              <c:idx val="0"/>
              <c:layout>
                <c:manualLayout>
                  <c:x val="-2.4968297502138076E-3"/>
                  <c:y val="0.11071428571428571"/>
                </c:manualLayout>
              </c:layout>
              <c:showCatName val="1"/>
              <c:showPercent val="1"/>
            </c:dLbl>
            <c:showCatName val="1"/>
            <c:showPercent val="1"/>
            <c:showLeaderLines val="1"/>
          </c:dLbls>
          <c:cat>
            <c:strRef>
              <c:f>Sheet1!$A$2:$A$3</c:f>
              <c:strCache>
                <c:ptCount val="2"/>
                <c:pt idx="0">
                  <c:v>Individual Contributions</c:v>
                </c:pt>
                <c:pt idx="1">
                  <c:v>Grants</c:v>
                </c:pt>
              </c:strCache>
            </c:strRef>
          </c:cat>
          <c:val>
            <c:numRef>
              <c:f>Sheet1!$B$2:$B$3</c:f>
              <c:numCache>
                <c:formatCode>General</c:formatCode>
                <c:ptCount val="2"/>
                <c:pt idx="0" formatCode="#,##0.00_);[Red]\(#,##0.00\)">
                  <c:v>1.2</c:v>
                </c:pt>
                <c:pt idx="1">
                  <c:v>5.0999999999999996</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itle>
    <c:plotArea>
      <c:layout/>
      <c:pieChart>
        <c:varyColors val="1"/>
        <c:ser>
          <c:idx val="0"/>
          <c:order val="0"/>
          <c:tx>
            <c:strRef>
              <c:f>Sheet1!$B$1</c:f>
              <c:strCache>
                <c:ptCount val="1"/>
                <c:pt idx="0">
                  <c:v>2013</c:v>
                </c:pt>
              </c:strCache>
            </c:strRef>
          </c:tx>
          <c:dLbls>
            <c:showCatName val="1"/>
            <c:showPercent val="1"/>
            <c:showLeaderLines val="1"/>
          </c:dLbls>
          <c:cat>
            <c:strRef>
              <c:f>Sheet1!$A$2:$A$5</c:f>
              <c:strCache>
                <c:ptCount val="4"/>
                <c:pt idx="0">
                  <c:v>Earned Income</c:v>
                </c:pt>
                <c:pt idx="1">
                  <c:v>Grants</c:v>
                </c:pt>
                <c:pt idx="2">
                  <c:v>Individual Contributions</c:v>
                </c:pt>
                <c:pt idx="3">
                  <c:v>Angel Investors</c:v>
                </c:pt>
              </c:strCache>
            </c:strRef>
          </c:cat>
          <c:val>
            <c:numRef>
              <c:f>Sheet1!$B$2:$B$5</c:f>
              <c:numCache>
                <c:formatCode>General</c:formatCode>
                <c:ptCount val="4"/>
                <c:pt idx="0">
                  <c:v>1.2</c:v>
                </c:pt>
                <c:pt idx="1">
                  <c:v>6.2</c:v>
                </c:pt>
                <c:pt idx="2">
                  <c:v>3.4</c:v>
                </c:pt>
                <c:pt idx="3">
                  <c:v>3.2</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AA40C-1F42-4554-8BD1-38FAC013242E}" type="doc">
      <dgm:prSet loTypeId="urn:microsoft.com/office/officeart/2005/8/layout/gear1" loCatId="process" qsTypeId="urn:microsoft.com/office/officeart/2005/8/quickstyle/simple1" qsCatId="simple" csTypeId="urn:microsoft.com/office/officeart/2005/8/colors/colorful2" csCatId="colorful" phldr="1"/>
      <dgm:spPr/>
    </dgm:pt>
    <dgm:pt modelId="{37D75242-1DC3-475D-A699-2AC74EE31FEA}">
      <dgm:prSet phldrT="[Text]" custT="1"/>
      <dgm:spPr/>
      <dgm:t>
        <a:bodyPr/>
        <a:lstStyle/>
        <a:p>
          <a:r>
            <a:rPr lang="en-US" sz="2000" dirty="0" smtClean="0"/>
            <a:t>Grants, Donations, Earned Income</a:t>
          </a:r>
          <a:endParaRPr lang="en-US" sz="2000" dirty="0"/>
        </a:p>
      </dgm:t>
    </dgm:pt>
    <dgm:pt modelId="{F672975C-4F66-4788-8535-2335F071C8D9}" type="parTrans" cxnId="{FAE60C03-0F77-4343-B77A-BC552246B7D7}">
      <dgm:prSet/>
      <dgm:spPr/>
      <dgm:t>
        <a:bodyPr/>
        <a:lstStyle/>
        <a:p>
          <a:endParaRPr lang="en-US"/>
        </a:p>
      </dgm:t>
    </dgm:pt>
    <dgm:pt modelId="{733267D9-D6D2-4CF6-99D0-C1E0E36D011C}" type="sibTrans" cxnId="{FAE60C03-0F77-4343-B77A-BC552246B7D7}">
      <dgm:prSet/>
      <dgm:spPr/>
      <dgm:t>
        <a:bodyPr/>
        <a:lstStyle/>
        <a:p>
          <a:endParaRPr lang="en-US"/>
        </a:p>
      </dgm:t>
    </dgm:pt>
    <dgm:pt modelId="{4D9C5049-7EC4-42DC-8DAA-372503433DBE}">
      <dgm:prSet phldrT="[Text]" custT="1"/>
      <dgm:spPr/>
      <dgm:t>
        <a:bodyPr/>
        <a:lstStyle/>
        <a:p>
          <a:r>
            <a:rPr lang="en-US" sz="1200" dirty="0" smtClean="0">
              <a:solidFill>
                <a:schemeClr val="tx1"/>
              </a:solidFill>
            </a:rPr>
            <a:t>Build Partnerships</a:t>
          </a:r>
          <a:endParaRPr lang="en-US" sz="1200" dirty="0">
            <a:solidFill>
              <a:schemeClr val="tx1"/>
            </a:solidFill>
          </a:endParaRPr>
        </a:p>
      </dgm:t>
    </dgm:pt>
    <dgm:pt modelId="{31629F57-B0F7-4841-8569-BBFE55E769F9}" type="parTrans" cxnId="{1303576E-78FB-42CE-B24E-D8A553CAA27E}">
      <dgm:prSet/>
      <dgm:spPr/>
      <dgm:t>
        <a:bodyPr/>
        <a:lstStyle/>
        <a:p>
          <a:endParaRPr lang="en-US"/>
        </a:p>
      </dgm:t>
    </dgm:pt>
    <dgm:pt modelId="{1AFD24C8-611D-431F-8171-5BBDA65235B5}" type="sibTrans" cxnId="{1303576E-78FB-42CE-B24E-D8A553CAA27E}">
      <dgm:prSet/>
      <dgm:spPr/>
      <dgm:t>
        <a:bodyPr/>
        <a:lstStyle/>
        <a:p>
          <a:endParaRPr lang="en-US"/>
        </a:p>
      </dgm:t>
    </dgm:pt>
    <dgm:pt modelId="{8D905539-7A71-4DA6-BCA6-C366D7C2C427}">
      <dgm:prSet phldrT="[Text]" custT="1"/>
      <dgm:spPr/>
      <dgm:t>
        <a:bodyPr/>
        <a:lstStyle/>
        <a:p>
          <a:r>
            <a:rPr lang="en-US" sz="1600" b="1" dirty="0" smtClean="0">
              <a:solidFill>
                <a:schemeClr val="tx1"/>
              </a:solidFill>
            </a:rPr>
            <a:t>Raise Awareness</a:t>
          </a:r>
          <a:endParaRPr lang="en-US" sz="1600" b="1" dirty="0">
            <a:solidFill>
              <a:schemeClr val="tx1"/>
            </a:solidFill>
          </a:endParaRPr>
        </a:p>
      </dgm:t>
    </dgm:pt>
    <dgm:pt modelId="{6766D7E0-8689-49AB-9A35-EEA91A1449DC}" type="parTrans" cxnId="{EC545CFA-3E3D-4D56-95E8-8616BBE16DCD}">
      <dgm:prSet/>
      <dgm:spPr/>
      <dgm:t>
        <a:bodyPr/>
        <a:lstStyle/>
        <a:p>
          <a:endParaRPr lang="en-US"/>
        </a:p>
      </dgm:t>
    </dgm:pt>
    <dgm:pt modelId="{C70D2753-57F3-4689-95BA-CC66D8E12B28}" type="sibTrans" cxnId="{EC545CFA-3E3D-4D56-95E8-8616BBE16DCD}">
      <dgm:prSet/>
      <dgm:spPr/>
      <dgm:t>
        <a:bodyPr/>
        <a:lstStyle/>
        <a:p>
          <a:endParaRPr lang="en-US"/>
        </a:p>
      </dgm:t>
    </dgm:pt>
    <dgm:pt modelId="{6592F079-AAF1-48D2-9092-728D1A041BBF}" type="pres">
      <dgm:prSet presAssocID="{48CAA40C-1F42-4554-8BD1-38FAC013242E}" presName="composite" presStyleCnt="0">
        <dgm:presLayoutVars>
          <dgm:chMax val="3"/>
          <dgm:animLvl val="lvl"/>
          <dgm:resizeHandles val="exact"/>
        </dgm:presLayoutVars>
      </dgm:prSet>
      <dgm:spPr/>
    </dgm:pt>
    <dgm:pt modelId="{BBC148E9-A202-47D0-8E84-836C49AAC047}" type="pres">
      <dgm:prSet presAssocID="{37D75242-1DC3-475D-A699-2AC74EE31FEA}" presName="gear1" presStyleLbl="node1" presStyleIdx="0" presStyleCnt="3">
        <dgm:presLayoutVars>
          <dgm:chMax val="1"/>
          <dgm:bulletEnabled val="1"/>
        </dgm:presLayoutVars>
      </dgm:prSet>
      <dgm:spPr/>
      <dgm:t>
        <a:bodyPr/>
        <a:lstStyle/>
        <a:p>
          <a:endParaRPr lang="en-US"/>
        </a:p>
      </dgm:t>
    </dgm:pt>
    <dgm:pt modelId="{C2A813E4-1C35-473E-8DCC-BF2A7A75FE6D}" type="pres">
      <dgm:prSet presAssocID="{37D75242-1DC3-475D-A699-2AC74EE31FEA}" presName="gear1srcNode" presStyleLbl="node1" presStyleIdx="0" presStyleCnt="3"/>
      <dgm:spPr/>
      <dgm:t>
        <a:bodyPr/>
        <a:lstStyle/>
        <a:p>
          <a:endParaRPr lang="en-US"/>
        </a:p>
      </dgm:t>
    </dgm:pt>
    <dgm:pt modelId="{1C99CDF7-4087-4F75-9B60-107D5298C4C8}" type="pres">
      <dgm:prSet presAssocID="{37D75242-1DC3-475D-A699-2AC74EE31FEA}" presName="gear1dstNode" presStyleLbl="node1" presStyleIdx="0" presStyleCnt="3"/>
      <dgm:spPr/>
      <dgm:t>
        <a:bodyPr/>
        <a:lstStyle/>
        <a:p>
          <a:endParaRPr lang="en-US"/>
        </a:p>
      </dgm:t>
    </dgm:pt>
    <dgm:pt modelId="{37D73DB4-9A73-453F-A829-F795583F0259}" type="pres">
      <dgm:prSet presAssocID="{4D9C5049-7EC4-42DC-8DAA-372503433DBE}" presName="gear2" presStyleLbl="node1" presStyleIdx="1" presStyleCnt="3">
        <dgm:presLayoutVars>
          <dgm:chMax val="1"/>
          <dgm:bulletEnabled val="1"/>
        </dgm:presLayoutVars>
      </dgm:prSet>
      <dgm:spPr/>
      <dgm:t>
        <a:bodyPr/>
        <a:lstStyle/>
        <a:p>
          <a:endParaRPr lang="en-US"/>
        </a:p>
      </dgm:t>
    </dgm:pt>
    <dgm:pt modelId="{B70115A8-150A-43EC-9018-E054722CFA3C}" type="pres">
      <dgm:prSet presAssocID="{4D9C5049-7EC4-42DC-8DAA-372503433DBE}" presName="gear2srcNode" presStyleLbl="node1" presStyleIdx="1" presStyleCnt="3"/>
      <dgm:spPr/>
      <dgm:t>
        <a:bodyPr/>
        <a:lstStyle/>
        <a:p>
          <a:endParaRPr lang="en-US"/>
        </a:p>
      </dgm:t>
    </dgm:pt>
    <dgm:pt modelId="{9F42C9E7-3578-4508-A4E2-801A406FFB2D}" type="pres">
      <dgm:prSet presAssocID="{4D9C5049-7EC4-42DC-8DAA-372503433DBE}" presName="gear2dstNode" presStyleLbl="node1" presStyleIdx="1" presStyleCnt="3"/>
      <dgm:spPr/>
      <dgm:t>
        <a:bodyPr/>
        <a:lstStyle/>
        <a:p>
          <a:endParaRPr lang="en-US"/>
        </a:p>
      </dgm:t>
    </dgm:pt>
    <dgm:pt modelId="{6378A198-6690-4EA8-BE1D-B7E6E4B43BBD}" type="pres">
      <dgm:prSet presAssocID="{8D905539-7A71-4DA6-BCA6-C366D7C2C427}" presName="gear3" presStyleLbl="node1" presStyleIdx="2" presStyleCnt="3"/>
      <dgm:spPr/>
      <dgm:t>
        <a:bodyPr/>
        <a:lstStyle/>
        <a:p>
          <a:endParaRPr lang="en-US"/>
        </a:p>
      </dgm:t>
    </dgm:pt>
    <dgm:pt modelId="{70B892EE-D698-44F6-A69C-4E104A36BC9F}" type="pres">
      <dgm:prSet presAssocID="{8D905539-7A71-4DA6-BCA6-C366D7C2C427}" presName="gear3tx" presStyleLbl="node1" presStyleIdx="2" presStyleCnt="3">
        <dgm:presLayoutVars>
          <dgm:chMax val="1"/>
          <dgm:bulletEnabled val="1"/>
        </dgm:presLayoutVars>
      </dgm:prSet>
      <dgm:spPr/>
      <dgm:t>
        <a:bodyPr/>
        <a:lstStyle/>
        <a:p>
          <a:endParaRPr lang="en-US"/>
        </a:p>
      </dgm:t>
    </dgm:pt>
    <dgm:pt modelId="{7ED849A5-A3D5-426F-89EC-CABCF59B2C88}" type="pres">
      <dgm:prSet presAssocID="{8D905539-7A71-4DA6-BCA6-C366D7C2C427}" presName="gear3srcNode" presStyleLbl="node1" presStyleIdx="2" presStyleCnt="3"/>
      <dgm:spPr/>
      <dgm:t>
        <a:bodyPr/>
        <a:lstStyle/>
        <a:p>
          <a:endParaRPr lang="en-US"/>
        </a:p>
      </dgm:t>
    </dgm:pt>
    <dgm:pt modelId="{92091113-893F-478E-B46A-39CA2964B448}" type="pres">
      <dgm:prSet presAssocID="{8D905539-7A71-4DA6-BCA6-C366D7C2C427}" presName="gear3dstNode" presStyleLbl="node1" presStyleIdx="2" presStyleCnt="3"/>
      <dgm:spPr/>
      <dgm:t>
        <a:bodyPr/>
        <a:lstStyle/>
        <a:p>
          <a:endParaRPr lang="en-US"/>
        </a:p>
      </dgm:t>
    </dgm:pt>
    <dgm:pt modelId="{DEBDE858-3848-4742-9EB0-66F1FC732FC8}" type="pres">
      <dgm:prSet presAssocID="{733267D9-D6D2-4CF6-99D0-C1E0E36D011C}" presName="connector1" presStyleLbl="sibTrans2D1" presStyleIdx="0" presStyleCnt="3"/>
      <dgm:spPr/>
      <dgm:t>
        <a:bodyPr/>
        <a:lstStyle/>
        <a:p>
          <a:endParaRPr lang="en-US"/>
        </a:p>
      </dgm:t>
    </dgm:pt>
    <dgm:pt modelId="{B4242C22-48C0-4EF8-96AB-24BCB8BC16E4}" type="pres">
      <dgm:prSet presAssocID="{1AFD24C8-611D-431F-8171-5BBDA65235B5}" presName="connector2" presStyleLbl="sibTrans2D1" presStyleIdx="1" presStyleCnt="3"/>
      <dgm:spPr/>
      <dgm:t>
        <a:bodyPr/>
        <a:lstStyle/>
        <a:p>
          <a:endParaRPr lang="en-US"/>
        </a:p>
      </dgm:t>
    </dgm:pt>
    <dgm:pt modelId="{FAE07F45-4379-4525-B2F8-86D32E0240C0}" type="pres">
      <dgm:prSet presAssocID="{C70D2753-57F3-4689-95BA-CC66D8E12B28}" presName="connector3" presStyleLbl="sibTrans2D1" presStyleIdx="2" presStyleCnt="3"/>
      <dgm:spPr/>
      <dgm:t>
        <a:bodyPr/>
        <a:lstStyle/>
        <a:p>
          <a:endParaRPr lang="en-US"/>
        </a:p>
      </dgm:t>
    </dgm:pt>
  </dgm:ptLst>
  <dgm:cxnLst>
    <dgm:cxn modelId="{5AB693D2-3529-45BF-9371-1E40506B8B1E}" type="presOf" srcId="{4D9C5049-7EC4-42DC-8DAA-372503433DBE}" destId="{9F42C9E7-3578-4508-A4E2-801A406FFB2D}" srcOrd="2" destOrd="0" presId="urn:microsoft.com/office/officeart/2005/8/layout/gear1"/>
    <dgm:cxn modelId="{C17B640C-1053-4EB1-9114-CAAF0C779C59}" type="presOf" srcId="{C70D2753-57F3-4689-95BA-CC66D8E12B28}" destId="{FAE07F45-4379-4525-B2F8-86D32E0240C0}" srcOrd="0" destOrd="0" presId="urn:microsoft.com/office/officeart/2005/8/layout/gear1"/>
    <dgm:cxn modelId="{DF1CDF0F-89C6-4779-928C-20FAB49CD742}" type="presOf" srcId="{37D75242-1DC3-475D-A699-2AC74EE31FEA}" destId="{C2A813E4-1C35-473E-8DCC-BF2A7A75FE6D}" srcOrd="1" destOrd="0" presId="urn:microsoft.com/office/officeart/2005/8/layout/gear1"/>
    <dgm:cxn modelId="{3A28BC7C-6718-4848-B100-B9A602C18769}" type="presOf" srcId="{8D905539-7A71-4DA6-BCA6-C366D7C2C427}" destId="{6378A198-6690-4EA8-BE1D-B7E6E4B43BBD}" srcOrd="0" destOrd="0" presId="urn:microsoft.com/office/officeart/2005/8/layout/gear1"/>
    <dgm:cxn modelId="{289F4B62-111A-4056-A4C6-AE2B9BB31531}" type="presOf" srcId="{8D905539-7A71-4DA6-BCA6-C366D7C2C427}" destId="{92091113-893F-478E-B46A-39CA2964B448}" srcOrd="3" destOrd="0" presId="urn:microsoft.com/office/officeart/2005/8/layout/gear1"/>
    <dgm:cxn modelId="{AFBA4C94-3F11-4EB1-B619-8A494922ACE4}" type="presOf" srcId="{8D905539-7A71-4DA6-BCA6-C366D7C2C427}" destId="{70B892EE-D698-44F6-A69C-4E104A36BC9F}" srcOrd="1" destOrd="0" presId="urn:microsoft.com/office/officeart/2005/8/layout/gear1"/>
    <dgm:cxn modelId="{C5A5515B-8E31-44B5-8DAD-90E4154E4D05}" type="presOf" srcId="{37D75242-1DC3-475D-A699-2AC74EE31FEA}" destId="{BBC148E9-A202-47D0-8E84-836C49AAC047}" srcOrd="0" destOrd="0" presId="urn:microsoft.com/office/officeart/2005/8/layout/gear1"/>
    <dgm:cxn modelId="{5FAF8BE2-72DB-4A5E-899C-F2CAB5F4FDAF}" type="presOf" srcId="{8D905539-7A71-4DA6-BCA6-C366D7C2C427}" destId="{7ED849A5-A3D5-426F-89EC-CABCF59B2C88}" srcOrd="2" destOrd="0" presId="urn:microsoft.com/office/officeart/2005/8/layout/gear1"/>
    <dgm:cxn modelId="{A0A17C03-1475-4E94-88CD-74E9B0D6CF02}" type="presOf" srcId="{4D9C5049-7EC4-42DC-8DAA-372503433DBE}" destId="{37D73DB4-9A73-453F-A829-F795583F0259}" srcOrd="0" destOrd="0" presId="urn:microsoft.com/office/officeart/2005/8/layout/gear1"/>
    <dgm:cxn modelId="{EC545CFA-3E3D-4D56-95E8-8616BBE16DCD}" srcId="{48CAA40C-1F42-4554-8BD1-38FAC013242E}" destId="{8D905539-7A71-4DA6-BCA6-C366D7C2C427}" srcOrd="2" destOrd="0" parTransId="{6766D7E0-8689-49AB-9A35-EEA91A1449DC}" sibTransId="{C70D2753-57F3-4689-95BA-CC66D8E12B28}"/>
    <dgm:cxn modelId="{FAE60C03-0F77-4343-B77A-BC552246B7D7}" srcId="{48CAA40C-1F42-4554-8BD1-38FAC013242E}" destId="{37D75242-1DC3-475D-A699-2AC74EE31FEA}" srcOrd="0" destOrd="0" parTransId="{F672975C-4F66-4788-8535-2335F071C8D9}" sibTransId="{733267D9-D6D2-4CF6-99D0-C1E0E36D011C}"/>
    <dgm:cxn modelId="{640B2CCF-D03B-41E2-94BD-318C5399DF84}" type="presOf" srcId="{1AFD24C8-611D-431F-8171-5BBDA65235B5}" destId="{B4242C22-48C0-4EF8-96AB-24BCB8BC16E4}" srcOrd="0" destOrd="0" presId="urn:microsoft.com/office/officeart/2005/8/layout/gear1"/>
    <dgm:cxn modelId="{1303576E-78FB-42CE-B24E-D8A553CAA27E}" srcId="{48CAA40C-1F42-4554-8BD1-38FAC013242E}" destId="{4D9C5049-7EC4-42DC-8DAA-372503433DBE}" srcOrd="1" destOrd="0" parTransId="{31629F57-B0F7-4841-8569-BBFE55E769F9}" sibTransId="{1AFD24C8-611D-431F-8171-5BBDA65235B5}"/>
    <dgm:cxn modelId="{83847D5A-1E82-490D-B02F-107A93438F46}" type="presOf" srcId="{37D75242-1DC3-475D-A699-2AC74EE31FEA}" destId="{1C99CDF7-4087-4F75-9B60-107D5298C4C8}" srcOrd="2" destOrd="0" presId="urn:microsoft.com/office/officeart/2005/8/layout/gear1"/>
    <dgm:cxn modelId="{14E6610D-3DEF-48DB-BDB1-8EE5D9397EE1}" type="presOf" srcId="{4D9C5049-7EC4-42DC-8DAA-372503433DBE}" destId="{B70115A8-150A-43EC-9018-E054722CFA3C}" srcOrd="1" destOrd="0" presId="urn:microsoft.com/office/officeart/2005/8/layout/gear1"/>
    <dgm:cxn modelId="{D9D62E7A-7C1C-43AF-B632-5E5D56FCCDAF}" type="presOf" srcId="{48CAA40C-1F42-4554-8BD1-38FAC013242E}" destId="{6592F079-AAF1-48D2-9092-728D1A041BBF}" srcOrd="0" destOrd="0" presId="urn:microsoft.com/office/officeart/2005/8/layout/gear1"/>
    <dgm:cxn modelId="{D7350993-44A5-4ACA-AECE-831A0EC49CE9}" type="presOf" srcId="{733267D9-D6D2-4CF6-99D0-C1E0E36D011C}" destId="{DEBDE858-3848-4742-9EB0-66F1FC732FC8}" srcOrd="0" destOrd="0" presId="urn:microsoft.com/office/officeart/2005/8/layout/gear1"/>
    <dgm:cxn modelId="{F6071F5A-4D17-431C-9DEB-45375C45090E}" type="presParOf" srcId="{6592F079-AAF1-48D2-9092-728D1A041BBF}" destId="{BBC148E9-A202-47D0-8E84-836C49AAC047}" srcOrd="0" destOrd="0" presId="urn:microsoft.com/office/officeart/2005/8/layout/gear1"/>
    <dgm:cxn modelId="{C447C612-B53E-4D83-9C31-A5404CEFFD60}" type="presParOf" srcId="{6592F079-AAF1-48D2-9092-728D1A041BBF}" destId="{C2A813E4-1C35-473E-8DCC-BF2A7A75FE6D}" srcOrd="1" destOrd="0" presId="urn:microsoft.com/office/officeart/2005/8/layout/gear1"/>
    <dgm:cxn modelId="{725BF6EA-5DD0-4F7A-BE3F-5C5CB741F63D}" type="presParOf" srcId="{6592F079-AAF1-48D2-9092-728D1A041BBF}" destId="{1C99CDF7-4087-4F75-9B60-107D5298C4C8}" srcOrd="2" destOrd="0" presId="urn:microsoft.com/office/officeart/2005/8/layout/gear1"/>
    <dgm:cxn modelId="{72E86EE3-FB46-4B2B-AA6C-3C777E4EB1D8}" type="presParOf" srcId="{6592F079-AAF1-48D2-9092-728D1A041BBF}" destId="{37D73DB4-9A73-453F-A829-F795583F0259}" srcOrd="3" destOrd="0" presId="urn:microsoft.com/office/officeart/2005/8/layout/gear1"/>
    <dgm:cxn modelId="{743F6431-BEC7-4918-BA83-26E29670250E}" type="presParOf" srcId="{6592F079-AAF1-48D2-9092-728D1A041BBF}" destId="{B70115A8-150A-43EC-9018-E054722CFA3C}" srcOrd="4" destOrd="0" presId="urn:microsoft.com/office/officeart/2005/8/layout/gear1"/>
    <dgm:cxn modelId="{5852870D-C1DF-4AB7-AF6C-5EE34C01D058}" type="presParOf" srcId="{6592F079-AAF1-48D2-9092-728D1A041BBF}" destId="{9F42C9E7-3578-4508-A4E2-801A406FFB2D}" srcOrd="5" destOrd="0" presId="urn:microsoft.com/office/officeart/2005/8/layout/gear1"/>
    <dgm:cxn modelId="{5F872CFD-2DCF-4A9A-ACF8-705E5E92A31E}" type="presParOf" srcId="{6592F079-AAF1-48D2-9092-728D1A041BBF}" destId="{6378A198-6690-4EA8-BE1D-B7E6E4B43BBD}" srcOrd="6" destOrd="0" presId="urn:microsoft.com/office/officeart/2005/8/layout/gear1"/>
    <dgm:cxn modelId="{9E2FB120-DD46-423F-9DB1-18F67245F424}" type="presParOf" srcId="{6592F079-AAF1-48D2-9092-728D1A041BBF}" destId="{70B892EE-D698-44F6-A69C-4E104A36BC9F}" srcOrd="7" destOrd="0" presId="urn:microsoft.com/office/officeart/2005/8/layout/gear1"/>
    <dgm:cxn modelId="{5BD5D493-42D5-4A85-9B5F-AC7C4001C076}" type="presParOf" srcId="{6592F079-AAF1-48D2-9092-728D1A041BBF}" destId="{7ED849A5-A3D5-426F-89EC-CABCF59B2C88}" srcOrd="8" destOrd="0" presId="urn:microsoft.com/office/officeart/2005/8/layout/gear1"/>
    <dgm:cxn modelId="{E40E6DDB-ABE1-4AFC-AEAA-A95FEACEDAF8}" type="presParOf" srcId="{6592F079-AAF1-48D2-9092-728D1A041BBF}" destId="{92091113-893F-478E-B46A-39CA2964B448}" srcOrd="9" destOrd="0" presId="urn:microsoft.com/office/officeart/2005/8/layout/gear1"/>
    <dgm:cxn modelId="{33840671-2B6F-4F02-8F8E-58C5C20A72F6}" type="presParOf" srcId="{6592F079-AAF1-48D2-9092-728D1A041BBF}" destId="{DEBDE858-3848-4742-9EB0-66F1FC732FC8}" srcOrd="10" destOrd="0" presId="urn:microsoft.com/office/officeart/2005/8/layout/gear1"/>
    <dgm:cxn modelId="{A60DF69C-6EBD-42C4-86C9-262EECF46B95}" type="presParOf" srcId="{6592F079-AAF1-48D2-9092-728D1A041BBF}" destId="{B4242C22-48C0-4EF8-96AB-24BCB8BC16E4}" srcOrd="11" destOrd="0" presId="urn:microsoft.com/office/officeart/2005/8/layout/gear1"/>
    <dgm:cxn modelId="{1C0F6A67-7355-4F35-8DC5-CC17F48F2D81}" type="presParOf" srcId="{6592F079-AAF1-48D2-9092-728D1A041BBF}" destId="{FAE07F45-4379-4525-B2F8-86D32E0240C0}"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C148E9-A202-47D0-8E84-836C49AAC047}">
      <dsp:nvSpPr>
        <dsp:cNvPr id="0" name=""/>
        <dsp:cNvSpPr/>
      </dsp:nvSpPr>
      <dsp:spPr>
        <a:xfrm>
          <a:off x="3888501" y="2036683"/>
          <a:ext cx="2489279" cy="2489279"/>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Grants, Donations, Earned Income</a:t>
          </a:r>
          <a:endParaRPr lang="en-US" sz="2000" kern="1200" dirty="0"/>
        </a:p>
      </dsp:txBody>
      <dsp:txXfrm>
        <a:off x="3888501" y="2036683"/>
        <a:ext cx="2489279" cy="2489279"/>
      </dsp:txXfrm>
    </dsp:sp>
    <dsp:sp modelId="{37D73DB4-9A73-453F-A829-F795583F0259}">
      <dsp:nvSpPr>
        <dsp:cNvPr id="0" name=""/>
        <dsp:cNvSpPr/>
      </dsp:nvSpPr>
      <dsp:spPr>
        <a:xfrm>
          <a:off x="2440193" y="1448308"/>
          <a:ext cx="1810385" cy="1810385"/>
        </a:xfrm>
        <a:prstGeom prst="gear6">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Build Partnerships</a:t>
          </a:r>
          <a:endParaRPr lang="en-US" sz="1200" kern="1200" dirty="0">
            <a:solidFill>
              <a:schemeClr val="tx1"/>
            </a:solidFill>
          </a:endParaRPr>
        </a:p>
      </dsp:txBody>
      <dsp:txXfrm>
        <a:off x="2440193" y="1448308"/>
        <a:ext cx="1810385" cy="1810385"/>
      </dsp:txXfrm>
    </dsp:sp>
    <dsp:sp modelId="{6378A198-6690-4EA8-BE1D-B7E6E4B43BBD}">
      <dsp:nvSpPr>
        <dsp:cNvPr id="0" name=""/>
        <dsp:cNvSpPr/>
      </dsp:nvSpPr>
      <dsp:spPr>
        <a:xfrm rot="20700000">
          <a:off x="3454194" y="199327"/>
          <a:ext cx="1773807" cy="1773807"/>
        </a:xfrm>
        <a:prstGeom prst="gear6">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Raise Awareness</a:t>
          </a:r>
          <a:endParaRPr lang="en-US" sz="1600" b="1" kern="1200" dirty="0">
            <a:solidFill>
              <a:schemeClr val="tx1"/>
            </a:solidFill>
          </a:endParaRPr>
        </a:p>
      </dsp:txBody>
      <dsp:txXfrm>
        <a:off x="3843242" y="588375"/>
        <a:ext cx="995711" cy="995711"/>
      </dsp:txXfrm>
    </dsp:sp>
    <dsp:sp modelId="{DEBDE858-3848-4742-9EB0-66F1FC732FC8}">
      <dsp:nvSpPr>
        <dsp:cNvPr id="0" name=""/>
        <dsp:cNvSpPr/>
      </dsp:nvSpPr>
      <dsp:spPr>
        <a:xfrm>
          <a:off x="3700746" y="1658974"/>
          <a:ext cx="3186277" cy="3186277"/>
        </a:xfrm>
        <a:prstGeom prst="circularArrow">
          <a:avLst>
            <a:gd name="adj1" fmla="val 4687"/>
            <a:gd name="adj2" fmla="val 299029"/>
            <a:gd name="adj3" fmla="val 2523572"/>
            <a:gd name="adj4" fmla="val 15845412"/>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242C22-48C0-4EF8-96AB-24BCB8BC16E4}">
      <dsp:nvSpPr>
        <dsp:cNvPr id="0" name=""/>
        <dsp:cNvSpPr/>
      </dsp:nvSpPr>
      <dsp:spPr>
        <a:xfrm>
          <a:off x="2119577" y="1046315"/>
          <a:ext cx="2315030" cy="2315030"/>
        </a:xfrm>
        <a:prstGeom prst="leftCircularArrow">
          <a:avLst>
            <a:gd name="adj1" fmla="val 6452"/>
            <a:gd name="adj2" fmla="val 429999"/>
            <a:gd name="adj3" fmla="val 10489124"/>
            <a:gd name="adj4" fmla="val 14837806"/>
            <a:gd name="adj5" fmla="val 7527"/>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E07F45-4379-4525-B2F8-86D32E0240C0}">
      <dsp:nvSpPr>
        <dsp:cNvPr id="0" name=""/>
        <dsp:cNvSpPr/>
      </dsp:nvSpPr>
      <dsp:spPr>
        <a:xfrm>
          <a:off x="3043894" y="-190626"/>
          <a:ext cx="2496068" cy="2496068"/>
        </a:xfrm>
        <a:prstGeom prst="circularArrow">
          <a:avLst>
            <a:gd name="adj1" fmla="val 5984"/>
            <a:gd name="adj2" fmla="val 394124"/>
            <a:gd name="adj3" fmla="val 13313824"/>
            <a:gd name="adj4" fmla="val 10508221"/>
            <a:gd name="adj5" fmla="val 6981"/>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E17E5-880B-4F58-A8E4-566C3EC12778}"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E17E5-880B-4F58-A8E4-566C3EC12778}"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E17E5-880B-4F58-A8E4-566C3EC12778}"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E17E5-880B-4F58-A8E4-566C3EC12778}"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E17E5-880B-4F58-A8E4-566C3EC12778}"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0E17E5-880B-4F58-A8E4-566C3EC12778}"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E17E5-880B-4F58-A8E4-566C3EC12778}" type="datetimeFigureOut">
              <a:rPr lang="en-US" smtClean="0"/>
              <a:pPr/>
              <a:t>3/19/2013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E17E5-880B-4F58-A8E4-566C3EC12778}" type="datetimeFigureOut">
              <a:rPr lang="en-US" smtClean="0"/>
              <a:pPr/>
              <a:t>3/19/2013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E17E5-880B-4F58-A8E4-566C3EC12778}" type="datetimeFigureOut">
              <a:rPr lang="en-US" smtClean="0"/>
              <a:pPr/>
              <a:t>3/19/2013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E17E5-880B-4F58-A8E4-566C3EC12778}"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E17E5-880B-4F58-A8E4-566C3EC12778}"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59569-8500-4BDF-BBEA-3999989418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E17E5-880B-4F58-A8E4-566C3EC12778}" type="datetimeFigureOut">
              <a:rPr lang="en-US" smtClean="0"/>
              <a:pPr/>
              <a:t>3/19/2013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59569-8500-4BDF-BBEA-399998941855}" type="slidenum">
              <a:rPr lang="en-US" smtClean="0"/>
              <a:pPr/>
              <a:t>‹#›</a:t>
            </a:fld>
            <a:endParaRPr lang="en-US"/>
          </a:p>
        </p:txBody>
      </p:sp>
      <p:pic>
        <p:nvPicPr>
          <p:cNvPr id="7" name="Picture 6" descr="OSE1.jpg"/>
          <p:cNvPicPr>
            <a:picLocks noChangeAspect="1"/>
          </p:cNvPicPr>
          <p:nvPr userDrawn="1"/>
        </p:nvPicPr>
        <p:blipFill>
          <a:blip r:embed="rId14" cstate="print"/>
          <a:stretch>
            <a:fillRect/>
          </a:stretch>
        </p:blipFill>
        <p:spPr>
          <a:xfrm>
            <a:off x="7447908" y="5791200"/>
            <a:ext cx="1696092" cy="1066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1.jpeg"/><Relationship Id="rId7" Type="http://schemas.openxmlformats.org/officeDocument/2006/relationships/image" Target="../media/image15.jpeg"/><Relationship Id="rId12" Type="http://schemas.openxmlformats.org/officeDocument/2006/relationships/image" Target="../media/image20.png"/><Relationship Id="rId2" Type="http://schemas.openxmlformats.org/officeDocument/2006/relationships/image" Target="../media/image10.gif"/><Relationship Id="rId1" Type="http://schemas.openxmlformats.org/officeDocument/2006/relationships/slideLayout" Target="../slideLayouts/slideLayout2.xml"/><Relationship Id="rId6" Type="http://schemas.openxmlformats.org/officeDocument/2006/relationships/image" Target="../media/image14.jpeg"/><Relationship Id="rId11" Type="http://schemas.openxmlformats.org/officeDocument/2006/relationships/image" Target="../media/image19.jpeg"/><Relationship Id="rId5" Type="http://schemas.openxmlformats.org/officeDocument/2006/relationships/image" Target="../media/image13.gif"/><Relationship Id="rId10" Type="http://schemas.openxmlformats.org/officeDocument/2006/relationships/image" Target="../media/image18.jpeg"/><Relationship Id="rId4" Type="http://schemas.openxmlformats.org/officeDocument/2006/relationships/image" Target="../media/image12.png"/><Relationship Id="rId9"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SE1.jpg"/>
          <p:cNvPicPr>
            <a:picLocks noChangeAspect="1"/>
          </p:cNvPicPr>
          <p:nvPr/>
        </p:nvPicPr>
        <p:blipFill>
          <a:blip r:embed="rId2" cstate="print"/>
          <a:stretch>
            <a:fillRect/>
          </a:stretch>
        </p:blipFill>
        <p:spPr>
          <a:xfrm>
            <a:off x="7447908" y="5791200"/>
            <a:ext cx="1696092" cy="1066800"/>
          </a:xfrm>
          <a:prstGeom prst="rect">
            <a:avLst/>
          </a:prstGeom>
        </p:spPr>
      </p:pic>
      <p:sp>
        <p:nvSpPr>
          <p:cNvPr id="5" name="TextBox 4"/>
          <p:cNvSpPr txBox="1"/>
          <p:nvPr/>
        </p:nvSpPr>
        <p:spPr>
          <a:xfrm>
            <a:off x="2057400" y="2514600"/>
            <a:ext cx="5078570" cy="646331"/>
          </a:xfrm>
          <a:prstGeom prst="rect">
            <a:avLst/>
          </a:prstGeom>
          <a:noFill/>
        </p:spPr>
        <p:txBody>
          <a:bodyPr wrap="none" rtlCol="0">
            <a:spAutoFit/>
          </a:bodyPr>
          <a:lstStyle/>
          <a:p>
            <a:r>
              <a:rPr lang="en-US" sz="3600" dirty="0" smtClean="0"/>
              <a:t>Fund Raising for OSE 2013</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Mechanism</a:t>
            </a:r>
            <a:endParaRPr lang="en-US" dirty="0"/>
          </a:p>
        </p:txBody>
      </p:sp>
      <p:sp>
        <p:nvSpPr>
          <p:cNvPr id="14" name="TextBox 13"/>
          <p:cNvSpPr txBox="1"/>
          <p:nvPr/>
        </p:nvSpPr>
        <p:spPr>
          <a:xfrm>
            <a:off x="2473969" y="1912203"/>
            <a:ext cx="4968155" cy="830997"/>
          </a:xfrm>
          <a:prstGeom prst="rect">
            <a:avLst/>
          </a:prstGeom>
          <a:noFill/>
        </p:spPr>
        <p:txBody>
          <a:bodyPr wrap="none" rtlCol="0">
            <a:spAutoFit/>
          </a:bodyPr>
          <a:lstStyle/>
          <a:p>
            <a:r>
              <a:rPr lang="en-US" sz="2400" b="1" dirty="0" err="1" smtClean="0"/>
              <a:t>Endstate</a:t>
            </a:r>
            <a:r>
              <a:rPr lang="en-US" sz="2400" b="1" dirty="0" smtClean="0"/>
              <a:t>:  </a:t>
            </a:r>
          </a:p>
          <a:p>
            <a:r>
              <a:rPr lang="en-US" sz="2400" b="1" dirty="0" smtClean="0"/>
              <a:t>OSE is able to sustain </a:t>
            </a:r>
            <a:r>
              <a:rPr lang="en-US" sz="2400" b="1" smtClean="0"/>
              <a:t>itself financially</a:t>
            </a:r>
            <a:endParaRPr lang="en-US" sz="2400" b="1" dirty="0"/>
          </a:p>
        </p:txBody>
      </p:sp>
      <p:sp>
        <p:nvSpPr>
          <p:cNvPr id="15" name="TextBox 14"/>
          <p:cNvSpPr txBox="1"/>
          <p:nvPr/>
        </p:nvSpPr>
        <p:spPr>
          <a:xfrm>
            <a:off x="914401" y="4258270"/>
            <a:ext cx="7924800" cy="1569660"/>
          </a:xfrm>
          <a:prstGeom prst="rect">
            <a:avLst/>
          </a:prstGeom>
          <a:noFill/>
        </p:spPr>
        <p:txBody>
          <a:bodyPr wrap="square" rtlCol="0">
            <a:spAutoFit/>
          </a:bodyPr>
          <a:lstStyle/>
          <a:p>
            <a:r>
              <a:rPr lang="en-US" sz="2400" dirty="0" smtClean="0"/>
              <a:t>Methodology:</a:t>
            </a:r>
          </a:p>
          <a:p>
            <a:pPr>
              <a:buFontTx/>
              <a:buChar char="-"/>
            </a:pPr>
            <a:r>
              <a:rPr lang="en-US" sz="2400" dirty="0" smtClean="0"/>
              <a:t>  Open Source Ecology needs to raise its profile in order for it to b</a:t>
            </a:r>
            <a:r>
              <a:rPr lang="en-US" sz="2400" dirty="0" smtClean="0"/>
              <a:t>e noticed</a:t>
            </a:r>
            <a:r>
              <a:rPr lang="en-US" sz="2400" dirty="0" smtClean="0"/>
              <a:t> by both individuals and foundations.</a:t>
            </a:r>
            <a:endParaRPr lang="en-US" sz="2400" dirty="0" smtClean="0"/>
          </a:p>
          <a:p>
            <a:endParaRPr lang="en-US" sz="2400" dirty="0"/>
          </a:p>
        </p:txBody>
      </p:sp>
      <p:grpSp>
        <p:nvGrpSpPr>
          <p:cNvPr id="8" name="Group 7"/>
          <p:cNvGrpSpPr/>
          <p:nvPr/>
        </p:nvGrpSpPr>
        <p:grpSpPr>
          <a:xfrm>
            <a:off x="0" y="1371600"/>
            <a:ext cx="2489279" cy="2489279"/>
            <a:chOff x="3888501" y="2036683"/>
            <a:chExt cx="2489279" cy="2489279"/>
          </a:xfrm>
        </p:grpSpPr>
        <p:sp>
          <p:nvSpPr>
            <p:cNvPr id="11" name=" 3"/>
            <p:cNvSpPr/>
            <p:nvPr/>
          </p:nvSpPr>
          <p:spPr>
            <a:xfrm>
              <a:off x="3888501" y="2036683"/>
              <a:ext cx="2489279" cy="2489279"/>
            </a:xfrm>
            <a:prstGeom prst="gear9">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 4"/>
            <p:cNvSpPr/>
            <p:nvPr/>
          </p:nvSpPr>
          <p:spPr>
            <a:xfrm>
              <a:off x="4388955" y="2619786"/>
              <a:ext cx="1488371" cy="12795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Grants, Donations, Earned Income</a:t>
              </a:r>
              <a:endParaRPr lang="en-US" sz="2000" kern="1200"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Details</a:t>
            </a:r>
            <a:endParaRPr lang="en-US" dirty="0"/>
          </a:p>
        </p:txBody>
      </p:sp>
      <p:grpSp>
        <p:nvGrpSpPr>
          <p:cNvPr id="3" name="Group 10"/>
          <p:cNvGrpSpPr/>
          <p:nvPr/>
        </p:nvGrpSpPr>
        <p:grpSpPr>
          <a:xfrm>
            <a:off x="304800" y="990600"/>
            <a:ext cx="1773807" cy="1773807"/>
            <a:chOff x="3454194" y="199327"/>
            <a:chExt cx="1773807" cy="1773807"/>
          </a:xfrm>
        </p:grpSpPr>
        <p:sp>
          <p:nvSpPr>
            <p:cNvPr id="12" name=" 3"/>
            <p:cNvSpPr/>
            <p:nvPr/>
          </p:nvSpPr>
          <p:spPr>
            <a:xfrm rot="20700000">
              <a:off x="3454194" y="199327"/>
              <a:ext cx="1773807" cy="1773807"/>
            </a:xfrm>
            <a:prstGeom prst="gear6">
              <a:avLst/>
            </a:prstGeom>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3" name=" 4"/>
            <p:cNvSpPr/>
            <p:nvPr/>
          </p:nvSpPr>
          <p:spPr>
            <a:xfrm>
              <a:off x="3843242" y="588375"/>
              <a:ext cx="995711" cy="995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Raise Awareness</a:t>
              </a:r>
              <a:endParaRPr lang="en-US" sz="1600" b="1" kern="1200" dirty="0">
                <a:solidFill>
                  <a:schemeClr val="tx1"/>
                </a:solidFill>
              </a:endParaRPr>
            </a:p>
          </p:txBody>
        </p:sp>
      </p:grpSp>
      <p:sp>
        <p:nvSpPr>
          <p:cNvPr id="14" name="TextBox 13"/>
          <p:cNvSpPr txBox="1"/>
          <p:nvPr/>
        </p:nvSpPr>
        <p:spPr>
          <a:xfrm>
            <a:off x="2133600" y="1455003"/>
            <a:ext cx="7057830" cy="830997"/>
          </a:xfrm>
          <a:prstGeom prst="rect">
            <a:avLst/>
          </a:prstGeom>
          <a:noFill/>
        </p:spPr>
        <p:txBody>
          <a:bodyPr wrap="none" rtlCol="0">
            <a:spAutoFit/>
          </a:bodyPr>
          <a:lstStyle/>
          <a:p>
            <a:r>
              <a:rPr lang="en-US" sz="2400" b="1" dirty="0" smtClean="0"/>
              <a:t>Objective:  </a:t>
            </a:r>
          </a:p>
          <a:p>
            <a:r>
              <a:rPr lang="en-US" sz="2400" dirty="0" smtClean="0"/>
              <a:t>Ensure that people know who we are and what we do</a:t>
            </a:r>
            <a:endParaRPr lang="en-US" sz="2400" dirty="0"/>
          </a:p>
        </p:txBody>
      </p:sp>
      <p:sp>
        <p:nvSpPr>
          <p:cNvPr id="15" name="TextBox 14"/>
          <p:cNvSpPr txBox="1"/>
          <p:nvPr/>
        </p:nvSpPr>
        <p:spPr>
          <a:xfrm>
            <a:off x="609600" y="2819400"/>
            <a:ext cx="8001000" cy="3323987"/>
          </a:xfrm>
          <a:prstGeom prst="rect">
            <a:avLst/>
          </a:prstGeom>
          <a:noFill/>
        </p:spPr>
        <p:txBody>
          <a:bodyPr wrap="square" rtlCol="0">
            <a:spAutoFit/>
          </a:bodyPr>
          <a:lstStyle/>
          <a:p>
            <a:r>
              <a:rPr lang="en-US" sz="1400" b="1" dirty="0" smtClean="0"/>
              <a:t>Methodology</a:t>
            </a:r>
            <a:r>
              <a:rPr lang="en-US" sz="1400" dirty="0" smtClean="0"/>
              <a:t>:  </a:t>
            </a:r>
          </a:p>
          <a:p>
            <a:pPr>
              <a:buFontTx/>
              <a:buChar char="-"/>
            </a:pPr>
            <a:r>
              <a:rPr lang="en-US" sz="1400" dirty="0" smtClean="0"/>
              <a:t>  Lectures: Find opportunities for </a:t>
            </a:r>
            <a:r>
              <a:rPr lang="en-US" sz="1400" dirty="0" err="1" smtClean="0"/>
              <a:t>Marcin</a:t>
            </a:r>
            <a:r>
              <a:rPr lang="en-US" sz="1400" dirty="0" smtClean="0"/>
              <a:t> to spread the message </a:t>
            </a:r>
          </a:p>
          <a:p>
            <a:pPr lvl="1">
              <a:buFontTx/>
              <a:buChar char="-"/>
            </a:pPr>
            <a:r>
              <a:rPr lang="en-US" sz="1400" dirty="0" smtClean="0"/>
              <a:t> </a:t>
            </a:r>
            <a:r>
              <a:rPr lang="en-US" sz="1400" dirty="0" smtClean="0"/>
              <a:t> </a:t>
            </a:r>
            <a:r>
              <a:rPr lang="en-US" sz="1400" dirty="0" smtClean="0"/>
              <a:t>C</a:t>
            </a:r>
            <a:r>
              <a:rPr lang="en-US" sz="1400" dirty="0" smtClean="0"/>
              <a:t>heap, moderate impact</a:t>
            </a:r>
          </a:p>
          <a:p>
            <a:pPr>
              <a:buFontTx/>
              <a:buChar char="-"/>
            </a:pPr>
            <a:endParaRPr lang="en-US" sz="1400" dirty="0" smtClean="0"/>
          </a:p>
          <a:p>
            <a:pPr>
              <a:buFontTx/>
              <a:buChar char="-"/>
            </a:pPr>
            <a:r>
              <a:rPr lang="en-US" sz="1400" dirty="0" smtClean="0"/>
              <a:t>  Traveling </a:t>
            </a:r>
            <a:r>
              <a:rPr lang="en-US" sz="1400" dirty="0" smtClean="0"/>
              <a:t>“</a:t>
            </a:r>
            <a:r>
              <a:rPr lang="en-US" sz="1400" dirty="0" err="1" smtClean="0"/>
              <a:t>roadshow</a:t>
            </a:r>
            <a:r>
              <a:rPr lang="en-US" sz="1400" dirty="0" smtClean="0"/>
              <a:t>” and </a:t>
            </a:r>
            <a:r>
              <a:rPr lang="en-US" sz="1400" dirty="0" smtClean="0"/>
              <a:t>demonstrations: Take the Compressed Earth </a:t>
            </a:r>
            <a:r>
              <a:rPr lang="en-US" sz="1400" dirty="0" err="1" smtClean="0"/>
              <a:t>Brickmaker</a:t>
            </a:r>
            <a:r>
              <a:rPr lang="en-US" sz="1400" dirty="0" smtClean="0"/>
              <a:t> (for example) on tour to universities and vocational schools.  University </a:t>
            </a:r>
            <a:r>
              <a:rPr lang="en-US" sz="1400" dirty="0" err="1" smtClean="0"/>
              <a:t>roadshows</a:t>
            </a:r>
            <a:r>
              <a:rPr lang="en-US" sz="1400" dirty="0" smtClean="0"/>
              <a:t> expose us to engineering, economics, and social disciplines at large universities</a:t>
            </a:r>
          </a:p>
          <a:p>
            <a:pPr lvl="1">
              <a:buFontTx/>
              <a:buChar char="-"/>
            </a:pPr>
            <a:r>
              <a:rPr lang="en-US" sz="1400" dirty="0" smtClean="0"/>
              <a:t> </a:t>
            </a:r>
            <a:r>
              <a:rPr lang="en-US" sz="1400" dirty="0" smtClean="0"/>
              <a:t>Expensive, high impact</a:t>
            </a:r>
          </a:p>
          <a:p>
            <a:pPr lvl="1">
              <a:buFontTx/>
              <a:buChar char="-"/>
            </a:pPr>
            <a:endParaRPr lang="en-US" sz="1400" dirty="0" smtClean="0"/>
          </a:p>
          <a:p>
            <a:pPr>
              <a:buFontTx/>
              <a:buChar char="-"/>
            </a:pPr>
            <a:r>
              <a:rPr lang="en-US" sz="1400" dirty="0" smtClean="0"/>
              <a:t>  Seminars</a:t>
            </a:r>
            <a:r>
              <a:rPr lang="en-US" sz="1400" dirty="0" smtClean="0"/>
              <a:t>, roundtables, forums, “jams</a:t>
            </a:r>
            <a:r>
              <a:rPr lang="en-US" sz="1400" dirty="0" smtClean="0"/>
              <a:t>”: Involves players in the field and moves OSE toward concrete ideas and execution</a:t>
            </a:r>
          </a:p>
          <a:p>
            <a:pPr lvl="1">
              <a:buFontTx/>
              <a:buChar char="-"/>
            </a:pPr>
            <a:r>
              <a:rPr lang="en-US" sz="1400" dirty="0" smtClean="0"/>
              <a:t> </a:t>
            </a:r>
            <a:r>
              <a:rPr lang="en-US" sz="1400" dirty="0" smtClean="0"/>
              <a:t> Moderately expensive, high impact</a:t>
            </a:r>
          </a:p>
          <a:p>
            <a:pPr lvl="1">
              <a:buFontTx/>
              <a:buChar char="-"/>
            </a:pPr>
            <a:endParaRPr lang="en-US" sz="1400" dirty="0" smtClean="0"/>
          </a:p>
          <a:p>
            <a:pPr>
              <a:buFontTx/>
              <a:buChar char="-"/>
            </a:pPr>
            <a:r>
              <a:rPr lang="en-US" sz="1400" dirty="0" smtClean="0"/>
              <a:t> Social Media: Develop a campaign focused specifically on social media and grassroots action</a:t>
            </a:r>
          </a:p>
          <a:p>
            <a:pPr lvl="1">
              <a:buFontTx/>
              <a:buChar char="-"/>
            </a:pPr>
            <a:r>
              <a:rPr lang="en-US" sz="1400" dirty="0" smtClean="0"/>
              <a:t> </a:t>
            </a:r>
            <a:r>
              <a:rPr lang="en-US" sz="1400" dirty="0" smtClean="0"/>
              <a:t>Cheap, moderate impact</a:t>
            </a:r>
            <a:endParaRPr lang="en-US" sz="1400" dirty="0"/>
          </a:p>
        </p:txBody>
      </p:sp>
      <p:sp>
        <p:nvSpPr>
          <p:cNvPr id="8" name="TextBox 7"/>
          <p:cNvSpPr txBox="1"/>
          <p:nvPr/>
        </p:nvSpPr>
        <p:spPr>
          <a:xfrm>
            <a:off x="1066800" y="6211669"/>
            <a:ext cx="6477000" cy="646331"/>
          </a:xfrm>
          <a:prstGeom prst="rect">
            <a:avLst/>
          </a:prstGeom>
          <a:noFill/>
        </p:spPr>
        <p:txBody>
          <a:bodyPr wrap="square" rtlCol="0">
            <a:spAutoFit/>
          </a:bodyPr>
          <a:lstStyle/>
          <a:p>
            <a:pPr algn="ctr"/>
            <a:r>
              <a:rPr lang="en-US" b="1" dirty="0" smtClean="0"/>
              <a:t>All of these methodologies require a very clear, focused message with clear, focused back up material (the website, Wiki, etc)</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Details</a:t>
            </a:r>
            <a:endParaRPr lang="en-US" dirty="0"/>
          </a:p>
        </p:txBody>
      </p:sp>
      <p:sp>
        <p:nvSpPr>
          <p:cNvPr id="14" name="TextBox 13"/>
          <p:cNvSpPr txBox="1"/>
          <p:nvPr/>
        </p:nvSpPr>
        <p:spPr>
          <a:xfrm>
            <a:off x="2133600" y="1912203"/>
            <a:ext cx="6670031" cy="830997"/>
          </a:xfrm>
          <a:prstGeom prst="rect">
            <a:avLst/>
          </a:prstGeom>
          <a:noFill/>
        </p:spPr>
        <p:txBody>
          <a:bodyPr wrap="none" rtlCol="0">
            <a:spAutoFit/>
          </a:bodyPr>
          <a:lstStyle/>
          <a:p>
            <a:r>
              <a:rPr lang="en-US" sz="2400" b="1" dirty="0" smtClean="0"/>
              <a:t>Objective:  </a:t>
            </a:r>
          </a:p>
          <a:p>
            <a:r>
              <a:rPr lang="en-US" sz="2400" b="1" dirty="0" smtClean="0"/>
              <a:t>Establish mutually beneficial strategic partnerships</a:t>
            </a:r>
            <a:endParaRPr lang="en-US" sz="2400" b="1" dirty="0"/>
          </a:p>
        </p:txBody>
      </p:sp>
      <p:sp>
        <p:nvSpPr>
          <p:cNvPr id="15" name="TextBox 14"/>
          <p:cNvSpPr txBox="1"/>
          <p:nvPr/>
        </p:nvSpPr>
        <p:spPr>
          <a:xfrm>
            <a:off x="914400" y="3276600"/>
            <a:ext cx="7696200" cy="2308324"/>
          </a:xfrm>
          <a:prstGeom prst="rect">
            <a:avLst/>
          </a:prstGeom>
          <a:noFill/>
        </p:spPr>
        <p:txBody>
          <a:bodyPr wrap="square" rtlCol="0">
            <a:spAutoFit/>
          </a:bodyPr>
          <a:lstStyle/>
          <a:p>
            <a:r>
              <a:rPr lang="en-US" dirty="0" smtClean="0"/>
              <a:t>Methodology:</a:t>
            </a:r>
          </a:p>
          <a:p>
            <a:pPr>
              <a:buFontTx/>
              <a:buChar char="-"/>
            </a:pPr>
            <a:r>
              <a:rPr lang="en-US" dirty="0" smtClean="0"/>
              <a:t>  Establish </a:t>
            </a:r>
            <a:r>
              <a:rPr lang="en-US" dirty="0" smtClean="0"/>
              <a:t>partnerships with </a:t>
            </a:r>
            <a:r>
              <a:rPr lang="en-US" dirty="0" smtClean="0"/>
              <a:t>organizations whose </a:t>
            </a:r>
            <a:r>
              <a:rPr lang="en-US" dirty="0" smtClean="0"/>
              <a:t>missions are related to </a:t>
            </a:r>
            <a:r>
              <a:rPr lang="en-US" dirty="0" smtClean="0"/>
              <a:t>OSE</a:t>
            </a:r>
          </a:p>
          <a:p>
            <a:pPr lvl="1">
              <a:buFontTx/>
              <a:buChar char="-"/>
            </a:pPr>
            <a:r>
              <a:rPr lang="en-US" dirty="0" smtClean="0"/>
              <a:t> </a:t>
            </a:r>
            <a:r>
              <a:rPr lang="en-US" dirty="0" smtClean="0"/>
              <a:t>This raises our profile in general, but also allows OSE to access some of the same funding as partner organizations</a:t>
            </a:r>
          </a:p>
          <a:p>
            <a:pPr lvl="1">
              <a:buFontTx/>
              <a:buChar char="-"/>
            </a:pPr>
            <a:r>
              <a:rPr lang="en-US" dirty="0" smtClean="0"/>
              <a:t> </a:t>
            </a:r>
            <a:r>
              <a:rPr lang="en-US" dirty="0" smtClean="0"/>
              <a:t>Partnerships also us to perhaps leverage some of the same people and “lessons learned” based on similar Missions and </a:t>
            </a:r>
            <a:r>
              <a:rPr lang="en-US" dirty="0" err="1" smtClean="0"/>
              <a:t>Endstates</a:t>
            </a:r>
            <a:endParaRPr lang="en-US" dirty="0" smtClean="0"/>
          </a:p>
          <a:p>
            <a:pPr lvl="1">
              <a:buFontTx/>
              <a:buChar char="-"/>
            </a:pPr>
            <a:endParaRPr lang="en-US" dirty="0" smtClean="0"/>
          </a:p>
          <a:p>
            <a:endParaRPr lang="en-US" dirty="0"/>
          </a:p>
        </p:txBody>
      </p:sp>
      <p:grpSp>
        <p:nvGrpSpPr>
          <p:cNvPr id="3" name="Group 7"/>
          <p:cNvGrpSpPr/>
          <p:nvPr/>
        </p:nvGrpSpPr>
        <p:grpSpPr>
          <a:xfrm>
            <a:off x="304800" y="1447800"/>
            <a:ext cx="1810385" cy="1810385"/>
            <a:chOff x="2440193" y="1448308"/>
            <a:chExt cx="1810385" cy="1810385"/>
          </a:xfrm>
        </p:grpSpPr>
        <p:sp>
          <p:nvSpPr>
            <p:cNvPr id="9" name=" 3"/>
            <p:cNvSpPr/>
            <p:nvPr/>
          </p:nvSpPr>
          <p:spPr>
            <a:xfrm>
              <a:off x="2440193" y="1448308"/>
              <a:ext cx="1810385" cy="1810385"/>
            </a:xfrm>
            <a:prstGeom prst="gear6">
              <a:avLst/>
            </a:prstGeom>
          </p:spPr>
          <p:style>
            <a:lnRef idx="2">
              <a:schemeClr val="lt1">
                <a:hueOff val="0"/>
                <a:satOff val="0"/>
                <a:lumOff val="0"/>
                <a:alphaOff val="0"/>
              </a:schemeClr>
            </a:lnRef>
            <a:fillRef idx="1">
              <a:schemeClr val="accent2">
                <a:hueOff val="2340759"/>
                <a:satOff val="-2919"/>
                <a:lumOff val="686"/>
                <a:alphaOff val="0"/>
              </a:schemeClr>
            </a:fillRef>
            <a:effectRef idx="0">
              <a:schemeClr val="accent2">
                <a:hueOff val="2340759"/>
                <a:satOff val="-2919"/>
                <a:lumOff val="686"/>
                <a:alphaOff val="0"/>
              </a:schemeClr>
            </a:effectRef>
            <a:fontRef idx="minor">
              <a:schemeClr val="lt1"/>
            </a:fontRef>
          </p:style>
        </p:sp>
        <p:sp>
          <p:nvSpPr>
            <p:cNvPr id="10" name=" 4"/>
            <p:cNvSpPr/>
            <p:nvPr/>
          </p:nvSpPr>
          <p:spPr>
            <a:xfrm>
              <a:off x="2895962" y="1906834"/>
              <a:ext cx="898847" cy="893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Build Partnerships</a:t>
              </a:r>
              <a:endParaRPr lang="en-US" sz="1200" b="1" kern="1200" dirty="0">
                <a:solidFill>
                  <a:schemeClr val="tx1"/>
                </a:solidFill>
              </a:endParaRPr>
            </a:p>
          </p:txBody>
        </p:sp>
      </p:grpSp>
      <p:sp>
        <p:nvSpPr>
          <p:cNvPr id="8" name="TextBox 7"/>
          <p:cNvSpPr txBox="1"/>
          <p:nvPr/>
        </p:nvSpPr>
        <p:spPr>
          <a:xfrm>
            <a:off x="1066800" y="6211669"/>
            <a:ext cx="6477000" cy="646331"/>
          </a:xfrm>
          <a:prstGeom prst="rect">
            <a:avLst/>
          </a:prstGeom>
          <a:noFill/>
        </p:spPr>
        <p:txBody>
          <a:bodyPr wrap="square" rtlCol="0">
            <a:spAutoFit/>
          </a:bodyPr>
          <a:lstStyle/>
          <a:p>
            <a:pPr algn="ctr"/>
            <a:r>
              <a:rPr lang="en-US" b="1" dirty="0" smtClean="0"/>
              <a:t>Again, we need a very clear, focused message with clear, focused back up material (the website, Wiki, etc)</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Mechanism</a:t>
            </a:r>
            <a:endParaRPr lang="en-US" dirty="0"/>
          </a:p>
        </p:txBody>
      </p:sp>
      <p:sp>
        <p:nvSpPr>
          <p:cNvPr id="14" name="TextBox 13"/>
          <p:cNvSpPr txBox="1"/>
          <p:nvPr/>
        </p:nvSpPr>
        <p:spPr>
          <a:xfrm>
            <a:off x="2473969" y="1912203"/>
            <a:ext cx="4968155" cy="830997"/>
          </a:xfrm>
          <a:prstGeom prst="rect">
            <a:avLst/>
          </a:prstGeom>
          <a:noFill/>
        </p:spPr>
        <p:txBody>
          <a:bodyPr wrap="none" rtlCol="0">
            <a:spAutoFit/>
          </a:bodyPr>
          <a:lstStyle/>
          <a:p>
            <a:r>
              <a:rPr lang="en-US" sz="2400" b="1" dirty="0" err="1" smtClean="0"/>
              <a:t>Endstate</a:t>
            </a:r>
            <a:r>
              <a:rPr lang="en-US" sz="2400" b="1" dirty="0" smtClean="0"/>
              <a:t>:  </a:t>
            </a:r>
          </a:p>
          <a:p>
            <a:r>
              <a:rPr lang="en-US" sz="2400" b="1" dirty="0" smtClean="0"/>
              <a:t>OSE is able to sustain </a:t>
            </a:r>
            <a:r>
              <a:rPr lang="en-US" sz="2400" b="1" smtClean="0"/>
              <a:t>itself financially</a:t>
            </a:r>
            <a:endParaRPr lang="en-US" sz="2400" b="1" dirty="0"/>
          </a:p>
        </p:txBody>
      </p:sp>
      <p:sp>
        <p:nvSpPr>
          <p:cNvPr id="15" name="TextBox 14"/>
          <p:cNvSpPr txBox="1"/>
          <p:nvPr/>
        </p:nvSpPr>
        <p:spPr>
          <a:xfrm>
            <a:off x="914401" y="4258270"/>
            <a:ext cx="7924800" cy="1569660"/>
          </a:xfrm>
          <a:prstGeom prst="rect">
            <a:avLst/>
          </a:prstGeom>
          <a:noFill/>
        </p:spPr>
        <p:txBody>
          <a:bodyPr wrap="square" rtlCol="0">
            <a:spAutoFit/>
          </a:bodyPr>
          <a:lstStyle/>
          <a:p>
            <a:r>
              <a:rPr lang="en-US" sz="2400" dirty="0" smtClean="0"/>
              <a:t>Methodology:</a:t>
            </a:r>
          </a:p>
          <a:p>
            <a:pPr>
              <a:buFontTx/>
              <a:buChar char="-"/>
            </a:pPr>
            <a:r>
              <a:rPr lang="en-US" sz="2400" dirty="0" smtClean="0"/>
              <a:t>  Open Source Ecology needs to raise its profile in order for it to b</a:t>
            </a:r>
            <a:r>
              <a:rPr lang="en-US" sz="2400" dirty="0" smtClean="0"/>
              <a:t>e noticed</a:t>
            </a:r>
            <a:r>
              <a:rPr lang="en-US" sz="2400" dirty="0" smtClean="0"/>
              <a:t> by both individuals and foundations.</a:t>
            </a:r>
            <a:endParaRPr lang="en-US" sz="2400" dirty="0" smtClean="0"/>
          </a:p>
          <a:p>
            <a:endParaRPr lang="en-US" sz="2400" dirty="0"/>
          </a:p>
        </p:txBody>
      </p:sp>
      <p:grpSp>
        <p:nvGrpSpPr>
          <p:cNvPr id="3" name="Group 7"/>
          <p:cNvGrpSpPr/>
          <p:nvPr/>
        </p:nvGrpSpPr>
        <p:grpSpPr>
          <a:xfrm>
            <a:off x="0" y="1371600"/>
            <a:ext cx="2489279" cy="2489279"/>
            <a:chOff x="3888501" y="2036683"/>
            <a:chExt cx="2489279" cy="2489279"/>
          </a:xfrm>
        </p:grpSpPr>
        <p:sp>
          <p:nvSpPr>
            <p:cNvPr id="11" name=" 3"/>
            <p:cNvSpPr/>
            <p:nvPr/>
          </p:nvSpPr>
          <p:spPr>
            <a:xfrm>
              <a:off x="3888501" y="2036683"/>
              <a:ext cx="2489279" cy="2489279"/>
            </a:xfrm>
            <a:prstGeom prst="gear9">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 4"/>
            <p:cNvSpPr/>
            <p:nvPr/>
          </p:nvSpPr>
          <p:spPr>
            <a:xfrm>
              <a:off x="4388955" y="2619786"/>
              <a:ext cx="1488371" cy="12795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Grants, Donations, Earned Income</a:t>
              </a:r>
              <a:endParaRPr lang="en-US" sz="2000" kern="1200"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1219200"/>
          </a:xfrm>
        </p:spPr>
        <p:txBody>
          <a:bodyPr>
            <a:normAutofit/>
          </a:bodyPr>
          <a:lstStyle/>
          <a:p>
            <a:pPr algn="ctr">
              <a:buNone/>
            </a:pPr>
            <a:r>
              <a:rPr lang="en-US" sz="5400" dirty="0" smtClean="0"/>
              <a:t>The Different Pots of Money</a:t>
            </a:r>
            <a:endParaRPr lang="en-US" sz="5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a:t>
            </a:r>
            <a:endParaRPr lang="en-US" dirty="0"/>
          </a:p>
        </p:txBody>
      </p:sp>
      <p:sp>
        <p:nvSpPr>
          <p:cNvPr id="5" name="TextBox 4"/>
          <p:cNvSpPr txBox="1"/>
          <p:nvPr/>
        </p:nvSpPr>
        <p:spPr>
          <a:xfrm>
            <a:off x="457200" y="1600200"/>
            <a:ext cx="8153400" cy="4401205"/>
          </a:xfrm>
          <a:prstGeom prst="rect">
            <a:avLst/>
          </a:prstGeom>
          <a:noFill/>
        </p:spPr>
        <p:txBody>
          <a:bodyPr wrap="square" rtlCol="0">
            <a:spAutoFit/>
          </a:bodyPr>
          <a:lstStyle/>
          <a:p>
            <a:r>
              <a:rPr lang="en-US" sz="2000" dirty="0" smtClean="0"/>
              <a:t>Individual Contributions</a:t>
            </a:r>
          </a:p>
          <a:p>
            <a:r>
              <a:rPr lang="en-US" sz="2000" dirty="0" smtClean="0"/>
              <a:t>	</a:t>
            </a:r>
            <a:r>
              <a:rPr lang="en-US" sz="2000" dirty="0" smtClean="0"/>
              <a:t>- Increase individual contributions through social media and 	lectures/demonstrations </a:t>
            </a:r>
          </a:p>
          <a:p>
            <a:endParaRPr lang="en-US" sz="2000" dirty="0" smtClean="0"/>
          </a:p>
          <a:p>
            <a:r>
              <a:rPr lang="en-US" sz="2000" dirty="0" smtClean="0"/>
              <a:t>Grants</a:t>
            </a:r>
          </a:p>
          <a:p>
            <a:r>
              <a:rPr lang="en-US" sz="2000" dirty="0" smtClean="0"/>
              <a:t>	</a:t>
            </a:r>
            <a:r>
              <a:rPr lang="en-US" sz="2000" dirty="0" smtClean="0"/>
              <a:t>- Increase number of grant requests and broaden scope of possible 	grant foundations</a:t>
            </a:r>
          </a:p>
          <a:p>
            <a:endParaRPr lang="en-US" sz="2000" dirty="0" smtClean="0"/>
          </a:p>
          <a:p>
            <a:r>
              <a:rPr lang="en-US" sz="2000" dirty="0" smtClean="0"/>
              <a:t>Earned Income</a:t>
            </a:r>
          </a:p>
          <a:p>
            <a:r>
              <a:rPr lang="en-US" sz="2000" dirty="0" smtClean="0"/>
              <a:t>	</a:t>
            </a:r>
            <a:r>
              <a:rPr lang="en-US" sz="2000" dirty="0" smtClean="0"/>
              <a:t>- A sensitive topic in an open source environment, but 	perhaps we can run pay-to-attend seminars for interested parties</a:t>
            </a:r>
          </a:p>
          <a:p>
            <a:endParaRPr lang="en-US" sz="2000" dirty="0" smtClean="0"/>
          </a:p>
          <a:p>
            <a:r>
              <a:rPr lang="en-US" sz="2000" dirty="0" smtClean="0"/>
              <a:t>Angel Investors</a:t>
            </a:r>
          </a:p>
          <a:p>
            <a:r>
              <a:rPr lang="en-US" sz="2000" dirty="0" smtClean="0"/>
              <a:t>	</a:t>
            </a:r>
            <a:r>
              <a:rPr lang="en-US" sz="2000" dirty="0" smtClean="0"/>
              <a:t>- May be dependant on earned income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Contributions</a:t>
            </a:r>
            <a:endParaRPr lang="en-US" dirty="0"/>
          </a:p>
        </p:txBody>
      </p:sp>
      <p:sp>
        <p:nvSpPr>
          <p:cNvPr id="3" name="Content Placeholder 2"/>
          <p:cNvSpPr>
            <a:spLocks noGrp="1"/>
          </p:cNvSpPr>
          <p:nvPr>
            <p:ph idx="1"/>
          </p:nvPr>
        </p:nvSpPr>
        <p:spPr/>
        <p:txBody>
          <a:bodyPr/>
          <a:lstStyle/>
          <a:p>
            <a:r>
              <a:rPr lang="en-US" dirty="0" smtClean="0"/>
              <a:t>Leverage social media</a:t>
            </a:r>
            <a:endParaRPr lang="en-US" dirty="0"/>
          </a:p>
        </p:txBody>
      </p:sp>
      <p:pic>
        <p:nvPicPr>
          <p:cNvPr id="4" name="Picture 3" descr="facebook.jpg"/>
          <p:cNvPicPr>
            <a:picLocks noChangeAspect="1"/>
          </p:cNvPicPr>
          <p:nvPr/>
        </p:nvPicPr>
        <p:blipFill>
          <a:blip r:embed="rId2" cstate="print"/>
          <a:stretch>
            <a:fillRect/>
          </a:stretch>
        </p:blipFill>
        <p:spPr>
          <a:xfrm>
            <a:off x="3429000" y="2209800"/>
            <a:ext cx="1371600" cy="1371600"/>
          </a:xfrm>
          <a:prstGeom prst="rect">
            <a:avLst/>
          </a:prstGeom>
        </p:spPr>
      </p:pic>
      <p:pic>
        <p:nvPicPr>
          <p:cNvPr id="5" name="Picture 4" descr="flickr.jpg"/>
          <p:cNvPicPr>
            <a:picLocks noChangeAspect="1"/>
          </p:cNvPicPr>
          <p:nvPr/>
        </p:nvPicPr>
        <p:blipFill>
          <a:blip r:embed="rId3" cstate="print"/>
          <a:stretch>
            <a:fillRect/>
          </a:stretch>
        </p:blipFill>
        <p:spPr>
          <a:xfrm>
            <a:off x="4495800" y="3886200"/>
            <a:ext cx="1600200" cy="1600200"/>
          </a:xfrm>
          <a:prstGeom prst="rect">
            <a:avLst/>
          </a:prstGeom>
        </p:spPr>
      </p:pic>
      <p:pic>
        <p:nvPicPr>
          <p:cNvPr id="6" name="Picture 5" descr="instagram.jpg"/>
          <p:cNvPicPr>
            <a:picLocks noChangeAspect="1"/>
          </p:cNvPicPr>
          <p:nvPr/>
        </p:nvPicPr>
        <p:blipFill>
          <a:blip r:embed="rId4" cstate="print"/>
          <a:stretch>
            <a:fillRect/>
          </a:stretch>
        </p:blipFill>
        <p:spPr>
          <a:xfrm>
            <a:off x="5822389" y="2209800"/>
            <a:ext cx="1492811" cy="1371600"/>
          </a:xfrm>
          <a:prstGeom prst="rect">
            <a:avLst/>
          </a:prstGeom>
        </p:spPr>
      </p:pic>
      <p:pic>
        <p:nvPicPr>
          <p:cNvPr id="7" name="Picture 6" descr="tumblr.jpg"/>
          <p:cNvPicPr>
            <a:picLocks noChangeAspect="1"/>
          </p:cNvPicPr>
          <p:nvPr/>
        </p:nvPicPr>
        <p:blipFill>
          <a:blip r:embed="rId5" cstate="print"/>
          <a:stretch>
            <a:fillRect/>
          </a:stretch>
        </p:blipFill>
        <p:spPr>
          <a:xfrm>
            <a:off x="7010400" y="4038599"/>
            <a:ext cx="1524000" cy="1451113"/>
          </a:xfrm>
          <a:prstGeom prst="rect">
            <a:avLst/>
          </a:prstGeom>
        </p:spPr>
      </p:pic>
      <p:pic>
        <p:nvPicPr>
          <p:cNvPr id="8" name="Picture 7" descr="twitter.jpg"/>
          <p:cNvPicPr>
            <a:picLocks noChangeAspect="1"/>
          </p:cNvPicPr>
          <p:nvPr/>
        </p:nvPicPr>
        <p:blipFill>
          <a:blip r:embed="rId6" cstate="print"/>
          <a:stretch>
            <a:fillRect/>
          </a:stretch>
        </p:blipFill>
        <p:spPr>
          <a:xfrm>
            <a:off x="228601" y="3886200"/>
            <a:ext cx="1804524" cy="1828800"/>
          </a:xfrm>
          <a:prstGeom prst="rect">
            <a:avLst/>
          </a:prstGeom>
        </p:spPr>
      </p:pic>
      <p:pic>
        <p:nvPicPr>
          <p:cNvPr id="9" name="Picture 8" descr="youtube.jpg"/>
          <p:cNvPicPr>
            <a:picLocks noChangeAspect="1"/>
          </p:cNvPicPr>
          <p:nvPr/>
        </p:nvPicPr>
        <p:blipFill>
          <a:blip r:embed="rId7" cstate="print"/>
          <a:stretch>
            <a:fillRect/>
          </a:stretch>
        </p:blipFill>
        <p:spPr>
          <a:xfrm>
            <a:off x="2514600" y="3962400"/>
            <a:ext cx="1447800" cy="1447800"/>
          </a:xfrm>
          <a:prstGeom prst="rect">
            <a:avLst/>
          </a:prstGeom>
        </p:spPr>
      </p:pic>
      <p:pic>
        <p:nvPicPr>
          <p:cNvPr id="10" name="Picture 9" descr="vimeo-2006_04_18-13_46_49.jpg"/>
          <p:cNvPicPr>
            <a:picLocks noChangeAspect="1"/>
          </p:cNvPicPr>
          <p:nvPr/>
        </p:nvPicPr>
        <p:blipFill>
          <a:blip r:embed="rId8" cstate="print"/>
          <a:stretch>
            <a:fillRect/>
          </a:stretch>
        </p:blipFill>
        <p:spPr>
          <a:xfrm>
            <a:off x="787400" y="2286000"/>
            <a:ext cx="1727200" cy="1295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Foundations</a:t>
            </a:r>
            <a:endParaRPr lang="en-US" dirty="0"/>
          </a:p>
        </p:txBody>
      </p:sp>
      <p:sp>
        <p:nvSpPr>
          <p:cNvPr id="3" name="Content Placeholder 2"/>
          <p:cNvSpPr>
            <a:spLocks noGrp="1"/>
          </p:cNvSpPr>
          <p:nvPr>
            <p:ph idx="1"/>
          </p:nvPr>
        </p:nvSpPr>
        <p:spPr/>
        <p:txBody>
          <a:bodyPr/>
          <a:lstStyle/>
          <a:p>
            <a:r>
              <a:rPr lang="en-US" dirty="0" smtClean="0"/>
              <a:t>Broaden scope of who we ask for money </a:t>
            </a:r>
            <a:endParaRPr lang="en-US" dirty="0"/>
          </a:p>
        </p:txBody>
      </p:sp>
      <p:pic>
        <p:nvPicPr>
          <p:cNvPr id="11" name="Picture 10" descr="Ford Foundation.gif"/>
          <p:cNvPicPr>
            <a:picLocks noChangeAspect="1"/>
          </p:cNvPicPr>
          <p:nvPr/>
        </p:nvPicPr>
        <p:blipFill>
          <a:blip r:embed="rId2" cstate="print"/>
          <a:stretch>
            <a:fillRect/>
          </a:stretch>
        </p:blipFill>
        <p:spPr>
          <a:xfrm>
            <a:off x="4038600" y="3429000"/>
            <a:ext cx="4586288" cy="685800"/>
          </a:xfrm>
          <a:prstGeom prst="rect">
            <a:avLst/>
          </a:prstGeom>
        </p:spPr>
      </p:pic>
      <p:pic>
        <p:nvPicPr>
          <p:cNvPr id="12" name="Picture 11" descr="Hewlett.jpg"/>
          <p:cNvPicPr>
            <a:picLocks noChangeAspect="1"/>
          </p:cNvPicPr>
          <p:nvPr/>
        </p:nvPicPr>
        <p:blipFill>
          <a:blip r:embed="rId3" cstate="print"/>
          <a:stretch>
            <a:fillRect/>
          </a:stretch>
        </p:blipFill>
        <p:spPr>
          <a:xfrm>
            <a:off x="381000" y="5867400"/>
            <a:ext cx="1676400" cy="670560"/>
          </a:xfrm>
          <a:prstGeom prst="rect">
            <a:avLst/>
          </a:prstGeom>
        </p:spPr>
      </p:pic>
      <p:pic>
        <p:nvPicPr>
          <p:cNvPr id="13" name="Picture 12" descr="kellogg.png"/>
          <p:cNvPicPr>
            <a:picLocks noChangeAspect="1"/>
          </p:cNvPicPr>
          <p:nvPr/>
        </p:nvPicPr>
        <p:blipFill>
          <a:blip r:embed="rId4" cstate="print"/>
          <a:stretch>
            <a:fillRect/>
          </a:stretch>
        </p:blipFill>
        <p:spPr>
          <a:xfrm>
            <a:off x="533400" y="2286000"/>
            <a:ext cx="2689412" cy="914400"/>
          </a:xfrm>
          <a:prstGeom prst="rect">
            <a:avLst/>
          </a:prstGeom>
        </p:spPr>
      </p:pic>
      <p:pic>
        <p:nvPicPr>
          <p:cNvPr id="14" name="Picture 13" descr="Mott.gif"/>
          <p:cNvPicPr>
            <a:picLocks noChangeAspect="1"/>
          </p:cNvPicPr>
          <p:nvPr/>
        </p:nvPicPr>
        <p:blipFill>
          <a:blip r:embed="rId5" cstate="print"/>
          <a:stretch>
            <a:fillRect/>
          </a:stretch>
        </p:blipFill>
        <p:spPr>
          <a:xfrm>
            <a:off x="533400" y="3657600"/>
            <a:ext cx="2352675" cy="704850"/>
          </a:xfrm>
          <a:prstGeom prst="rect">
            <a:avLst/>
          </a:prstGeom>
        </p:spPr>
      </p:pic>
      <p:pic>
        <p:nvPicPr>
          <p:cNvPr id="15" name="Picture 14" descr="mulago.jpg"/>
          <p:cNvPicPr>
            <a:picLocks noChangeAspect="1"/>
          </p:cNvPicPr>
          <p:nvPr/>
        </p:nvPicPr>
        <p:blipFill>
          <a:blip r:embed="rId6" cstate="print"/>
          <a:stretch>
            <a:fillRect/>
          </a:stretch>
        </p:blipFill>
        <p:spPr>
          <a:xfrm>
            <a:off x="3962400" y="2362200"/>
            <a:ext cx="2438400" cy="914400"/>
          </a:xfrm>
          <a:prstGeom prst="rect">
            <a:avLst/>
          </a:prstGeom>
        </p:spPr>
      </p:pic>
      <p:pic>
        <p:nvPicPr>
          <p:cNvPr id="16" name="Picture 15" descr="omidyar.jpg"/>
          <p:cNvPicPr>
            <a:picLocks noChangeAspect="1"/>
          </p:cNvPicPr>
          <p:nvPr/>
        </p:nvPicPr>
        <p:blipFill>
          <a:blip r:embed="rId7" cstate="print"/>
          <a:stretch>
            <a:fillRect/>
          </a:stretch>
        </p:blipFill>
        <p:spPr>
          <a:xfrm>
            <a:off x="7239000" y="4267200"/>
            <a:ext cx="1295400" cy="862030"/>
          </a:xfrm>
          <a:prstGeom prst="rect">
            <a:avLst/>
          </a:prstGeom>
        </p:spPr>
      </p:pic>
      <p:pic>
        <p:nvPicPr>
          <p:cNvPr id="17" name="Picture 16" descr="packard.gif"/>
          <p:cNvPicPr>
            <a:picLocks noChangeAspect="1"/>
          </p:cNvPicPr>
          <p:nvPr/>
        </p:nvPicPr>
        <p:blipFill>
          <a:blip r:embed="rId8" cstate="print"/>
          <a:stretch>
            <a:fillRect/>
          </a:stretch>
        </p:blipFill>
        <p:spPr>
          <a:xfrm>
            <a:off x="5486400" y="5410200"/>
            <a:ext cx="1885950" cy="723900"/>
          </a:xfrm>
          <a:prstGeom prst="rect">
            <a:avLst/>
          </a:prstGeom>
        </p:spPr>
      </p:pic>
      <p:pic>
        <p:nvPicPr>
          <p:cNvPr id="18" name="Picture 17" descr="skoll.jpg"/>
          <p:cNvPicPr>
            <a:picLocks noChangeAspect="1"/>
          </p:cNvPicPr>
          <p:nvPr/>
        </p:nvPicPr>
        <p:blipFill>
          <a:blip r:embed="rId9" cstate="print"/>
          <a:srcRect t="24242" b="15152"/>
          <a:stretch>
            <a:fillRect/>
          </a:stretch>
        </p:blipFill>
        <p:spPr>
          <a:xfrm>
            <a:off x="6715125" y="2362200"/>
            <a:ext cx="2428875" cy="1143000"/>
          </a:xfrm>
          <a:prstGeom prst="rect">
            <a:avLst/>
          </a:prstGeom>
        </p:spPr>
      </p:pic>
      <p:pic>
        <p:nvPicPr>
          <p:cNvPr id="19" name="Picture 18" descr="shuttleworth.jpg"/>
          <p:cNvPicPr>
            <a:picLocks noChangeAspect="1"/>
          </p:cNvPicPr>
          <p:nvPr/>
        </p:nvPicPr>
        <p:blipFill>
          <a:blip r:embed="rId10" cstate="print"/>
          <a:stretch>
            <a:fillRect/>
          </a:stretch>
        </p:blipFill>
        <p:spPr>
          <a:xfrm>
            <a:off x="3810000" y="4343400"/>
            <a:ext cx="2628900" cy="657225"/>
          </a:xfrm>
          <a:prstGeom prst="rect">
            <a:avLst/>
          </a:prstGeom>
        </p:spPr>
      </p:pic>
      <p:pic>
        <p:nvPicPr>
          <p:cNvPr id="20" name="Picture 19" descr="peery.jpg"/>
          <p:cNvPicPr>
            <a:picLocks noChangeAspect="1"/>
          </p:cNvPicPr>
          <p:nvPr/>
        </p:nvPicPr>
        <p:blipFill>
          <a:blip r:embed="rId11" cstate="print"/>
          <a:stretch>
            <a:fillRect/>
          </a:stretch>
        </p:blipFill>
        <p:spPr>
          <a:xfrm>
            <a:off x="533400" y="4876800"/>
            <a:ext cx="1600200" cy="555961"/>
          </a:xfrm>
          <a:prstGeom prst="rect">
            <a:avLst/>
          </a:prstGeom>
        </p:spPr>
      </p:pic>
      <p:pic>
        <p:nvPicPr>
          <p:cNvPr id="21" name="Picture 20" descr="icon_small_bill_melinda_gates_foundation_logo.png"/>
          <p:cNvPicPr>
            <a:picLocks noChangeAspect="1"/>
          </p:cNvPicPr>
          <p:nvPr/>
        </p:nvPicPr>
        <p:blipFill>
          <a:blip r:embed="rId12" cstate="print"/>
          <a:srcRect t="32022" b="27528"/>
          <a:stretch>
            <a:fillRect/>
          </a:stretch>
        </p:blipFill>
        <p:spPr>
          <a:xfrm>
            <a:off x="3200400" y="5715000"/>
            <a:ext cx="1828800" cy="73973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 Investors</a:t>
            </a:r>
            <a:endParaRPr lang="en-US" dirty="0"/>
          </a:p>
        </p:txBody>
      </p:sp>
      <p:pic>
        <p:nvPicPr>
          <p:cNvPr id="4" name="Content Placeholder 3" descr="Acumen-fund-logo.png"/>
          <p:cNvPicPr>
            <a:picLocks noGrp="1" noChangeAspect="1"/>
          </p:cNvPicPr>
          <p:nvPr>
            <p:ph idx="1"/>
          </p:nvPr>
        </p:nvPicPr>
        <p:blipFill>
          <a:blip r:embed="rId2" cstate="print"/>
          <a:stretch>
            <a:fillRect/>
          </a:stretch>
        </p:blipFill>
        <p:spPr>
          <a:xfrm>
            <a:off x="685800" y="3657600"/>
            <a:ext cx="3657600" cy="1866900"/>
          </a:xfrm>
        </p:spPr>
      </p:pic>
      <p:pic>
        <p:nvPicPr>
          <p:cNvPr id="5" name="Picture 4" descr="gray ghost.jpg"/>
          <p:cNvPicPr>
            <a:picLocks noChangeAspect="1"/>
          </p:cNvPicPr>
          <p:nvPr/>
        </p:nvPicPr>
        <p:blipFill>
          <a:blip r:embed="rId3" cstate="print"/>
          <a:stretch>
            <a:fillRect/>
          </a:stretch>
        </p:blipFill>
        <p:spPr>
          <a:xfrm>
            <a:off x="609600" y="1676400"/>
            <a:ext cx="4391025" cy="1038225"/>
          </a:xfrm>
          <a:prstGeom prst="rect">
            <a:avLst/>
          </a:prstGeom>
        </p:spPr>
      </p:pic>
      <p:pic>
        <p:nvPicPr>
          <p:cNvPr id="7" name="Picture 6" descr="Renewal2_Investment_Fund_Logo.jpg"/>
          <p:cNvPicPr>
            <a:picLocks noChangeAspect="1"/>
          </p:cNvPicPr>
          <p:nvPr/>
        </p:nvPicPr>
        <p:blipFill>
          <a:blip r:embed="rId4" cstate="print"/>
          <a:stretch>
            <a:fillRect/>
          </a:stretch>
        </p:blipFill>
        <p:spPr>
          <a:xfrm>
            <a:off x="4800600" y="2209800"/>
            <a:ext cx="3325091" cy="914400"/>
          </a:xfrm>
          <a:prstGeom prst="rect">
            <a:avLst/>
          </a:prstGeom>
        </p:spPr>
      </p:pic>
      <p:pic>
        <p:nvPicPr>
          <p:cNvPr id="8" name="Picture 7" descr="rsffinance.jpg"/>
          <p:cNvPicPr>
            <a:picLocks noChangeAspect="1"/>
          </p:cNvPicPr>
          <p:nvPr/>
        </p:nvPicPr>
        <p:blipFill>
          <a:blip r:embed="rId5" cstate="print"/>
          <a:stretch>
            <a:fillRect/>
          </a:stretch>
        </p:blipFill>
        <p:spPr>
          <a:xfrm>
            <a:off x="6019800" y="3505200"/>
            <a:ext cx="2143125" cy="214312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Agencies?</a:t>
            </a:r>
            <a:endParaRPr lang="en-US" dirty="0"/>
          </a:p>
        </p:txBody>
      </p:sp>
      <p:pic>
        <p:nvPicPr>
          <p:cNvPr id="4" name="Content Placeholder 3" descr="DoD.jpg"/>
          <p:cNvPicPr>
            <a:picLocks noGrp="1" noChangeAspect="1"/>
          </p:cNvPicPr>
          <p:nvPr>
            <p:ph idx="1"/>
          </p:nvPr>
        </p:nvPicPr>
        <p:blipFill>
          <a:blip r:embed="rId2" cstate="print"/>
          <a:stretch>
            <a:fillRect/>
          </a:stretch>
        </p:blipFill>
        <p:spPr>
          <a:xfrm>
            <a:off x="5562600" y="2438400"/>
            <a:ext cx="2143125" cy="2143125"/>
          </a:xfrm>
        </p:spPr>
      </p:pic>
      <p:pic>
        <p:nvPicPr>
          <p:cNvPr id="5" name="Picture 4" descr="agri.jpg"/>
          <p:cNvPicPr>
            <a:picLocks noChangeAspect="1"/>
          </p:cNvPicPr>
          <p:nvPr/>
        </p:nvPicPr>
        <p:blipFill>
          <a:blip r:embed="rId3" cstate="print"/>
          <a:stretch>
            <a:fillRect/>
          </a:stretch>
        </p:blipFill>
        <p:spPr>
          <a:xfrm>
            <a:off x="1143000" y="2419350"/>
            <a:ext cx="2124075" cy="21526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457200" y="1600201"/>
            <a:ext cx="8229600" cy="914400"/>
          </a:xfrm>
        </p:spPr>
        <p:txBody>
          <a:bodyPr/>
          <a:lstStyle/>
          <a:p>
            <a:r>
              <a:rPr lang="en-US" dirty="0" smtClean="0"/>
              <a:t>Raise $1,000,000 by December, 31, 2013</a:t>
            </a:r>
            <a:endParaRPr lang="en-US" dirty="0"/>
          </a:p>
        </p:txBody>
      </p:sp>
      <p:sp>
        <p:nvSpPr>
          <p:cNvPr id="4" name="Title 1"/>
          <p:cNvSpPr txBox="1">
            <a:spLocks/>
          </p:cNvSpPr>
          <p:nvPr/>
        </p:nvSpPr>
        <p:spPr>
          <a:xfrm>
            <a:off x="457200" y="3551237"/>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Desired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Endstate</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 y="4876800"/>
            <a:ext cx="8229600" cy="914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 fiscally self-sustaining OSE by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2400" dirty="0" smtClean="0"/>
              <a:t>The key to getting more money is raising OSE’s profile to the public and to the organizations who have money</a:t>
            </a:r>
          </a:p>
          <a:p>
            <a:pPr lvl="1"/>
            <a:r>
              <a:rPr lang="en-US" sz="2000" dirty="0" smtClean="0"/>
              <a:t>Our highest impact (an unfortunately most expensive) option is visiting universities to drive the discussion and interaction between the technical (designing and blueprinting the GVCS), the economic (how do we get to an open source economy?), and the social (how can OSE increase its social impact?)</a:t>
            </a:r>
          </a:p>
          <a:p>
            <a:r>
              <a:rPr lang="en-US" sz="2400" dirty="0" smtClean="0"/>
              <a:t>Raising our profile is a positive feedback loop; any increase in one area (individuals) feeds another (foundations)</a:t>
            </a:r>
          </a:p>
          <a:p>
            <a:r>
              <a:rPr lang="en-US" sz="2400" dirty="0" smtClean="0"/>
              <a:t>All of this requires that we tighten our message and customize it to specific audiences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Source Ecology Mission</a:t>
            </a:r>
            <a:endParaRPr lang="en-US" u="sng" dirty="0"/>
          </a:p>
        </p:txBody>
      </p:sp>
      <p:sp>
        <p:nvSpPr>
          <p:cNvPr id="3" name="Content Placeholder 2"/>
          <p:cNvSpPr>
            <a:spLocks noGrp="1"/>
          </p:cNvSpPr>
          <p:nvPr>
            <p:ph idx="1"/>
          </p:nvPr>
        </p:nvSpPr>
        <p:spPr/>
        <p:txBody>
          <a:bodyPr/>
          <a:lstStyle/>
          <a:p>
            <a:pPr>
              <a:buNone/>
            </a:pPr>
            <a:r>
              <a:rPr lang="en-US" dirty="0" smtClean="0"/>
              <a:t>The mission of Open Source Ecology is to create an open source economy -an economy that optimizes both production and distribution, while providing environmental regeneration and social justice.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Source Ecology’s Stand</a:t>
            </a:r>
            <a:endParaRPr lang="en-US" u="sng" dirty="0"/>
          </a:p>
        </p:txBody>
      </p:sp>
      <p:sp>
        <p:nvSpPr>
          <p:cNvPr id="3" name="Content Placeholder 2"/>
          <p:cNvSpPr>
            <a:spLocks noGrp="1"/>
          </p:cNvSpPr>
          <p:nvPr>
            <p:ph idx="1"/>
          </p:nvPr>
        </p:nvSpPr>
        <p:spPr>
          <a:xfrm>
            <a:off x="457200" y="1066800"/>
            <a:ext cx="8229600" cy="2590800"/>
          </a:xfrm>
        </p:spPr>
        <p:txBody>
          <a:bodyPr/>
          <a:lstStyle/>
          <a:p>
            <a:r>
              <a:rPr lang="en-US" dirty="0" smtClean="0"/>
              <a:t>We believe in giving people the ability to convert their environment’s abundant raw materials into regenerative security and autonomy.  A state of being that engenders personal meaning and ethical standards</a:t>
            </a:r>
            <a:endParaRPr lang="en-US" dirty="0"/>
          </a:p>
        </p:txBody>
      </p:sp>
      <p:sp>
        <p:nvSpPr>
          <p:cNvPr id="4" name="Title 1"/>
          <p:cNvSpPr txBox="1">
            <a:spLocks/>
          </p:cNvSpPr>
          <p:nvPr/>
        </p:nvSpPr>
        <p:spPr>
          <a:xfrm>
            <a:off x="457200" y="3505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chemeClr val="tx1"/>
                </a:solidFill>
                <a:effectLst/>
                <a:uLnTx/>
                <a:uFillTx/>
                <a:latin typeface="+mj-lt"/>
                <a:ea typeface="+mj-ea"/>
                <a:cs typeface="+mj-cs"/>
              </a:rPr>
              <a:t>Open Source Ecology’s Promise</a:t>
            </a:r>
          </a:p>
        </p:txBody>
      </p:sp>
      <p:sp>
        <p:nvSpPr>
          <p:cNvPr id="5" name="Content Placeholder 2"/>
          <p:cNvSpPr txBox="1">
            <a:spLocks/>
          </p:cNvSpPr>
          <p:nvPr/>
        </p:nvSpPr>
        <p:spPr>
          <a:xfrm>
            <a:off x="457200" y="4343400"/>
            <a:ext cx="8229600" cy="2590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We are a collaborative platform that provides access to know-</a:t>
            </a:r>
            <a:r>
              <a:rPr lang="en-US" sz="3200" dirty="0" smtClean="0"/>
              <a:t>how and tools which allow individuals to achieve material security, autonomy, and abundance.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a:t>
            </a:r>
            <a:endParaRPr lang="en-US" dirty="0"/>
          </a:p>
        </p:txBody>
      </p:sp>
      <p:graphicFrame>
        <p:nvGraphicFramePr>
          <p:cNvPr id="6" name="Chart 5"/>
          <p:cNvGraphicFramePr/>
          <p:nvPr/>
        </p:nvGraphicFramePr>
        <p:xfrm>
          <a:off x="-1981200" y="1371600"/>
          <a:ext cx="71628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2819400" y="4419600"/>
          <a:ext cx="6934200" cy="2438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4953000" y="1981200"/>
            <a:ext cx="3579313" cy="1200329"/>
            <a:chOff x="4953000" y="1981200"/>
            <a:chExt cx="3579313" cy="1200329"/>
          </a:xfrm>
        </p:grpSpPr>
        <p:sp>
          <p:nvSpPr>
            <p:cNvPr id="5" name="TextBox 4"/>
            <p:cNvSpPr txBox="1"/>
            <p:nvPr/>
          </p:nvSpPr>
          <p:spPr>
            <a:xfrm>
              <a:off x="4953000" y="1981200"/>
              <a:ext cx="3579313" cy="1200329"/>
            </a:xfrm>
            <a:prstGeom prst="rect">
              <a:avLst/>
            </a:prstGeom>
            <a:noFill/>
          </p:spPr>
          <p:txBody>
            <a:bodyPr wrap="none" rtlCol="0">
              <a:spAutoFit/>
            </a:bodyPr>
            <a:lstStyle/>
            <a:p>
              <a:r>
                <a:rPr lang="en-US" dirty="0" smtClean="0"/>
                <a:t>$129, 292    Individual Contributions</a:t>
              </a:r>
            </a:p>
            <a:p>
              <a:r>
                <a:rPr lang="en-US" dirty="0" smtClean="0"/>
                <a:t>$511, 678    Grants</a:t>
              </a:r>
            </a:p>
            <a:p>
              <a:r>
                <a:rPr lang="en-US" dirty="0" smtClean="0"/>
                <a:t>$         129     Interest</a:t>
              </a:r>
            </a:p>
            <a:p>
              <a:r>
                <a:rPr lang="en-US" dirty="0" smtClean="0"/>
                <a:t>$641,099</a:t>
              </a:r>
              <a:endParaRPr lang="en-US" dirty="0"/>
            </a:p>
          </p:txBody>
        </p:sp>
        <p:cxnSp>
          <p:nvCxnSpPr>
            <p:cNvPr id="9" name="Straight Connector 8"/>
            <p:cNvCxnSpPr/>
            <p:nvPr/>
          </p:nvCxnSpPr>
          <p:spPr>
            <a:xfrm>
              <a:off x="5029200" y="28194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304800" y="4895671"/>
            <a:ext cx="3526415" cy="1477328"/>
            <a:chOff x="4953000" y="1981200"/>
            <a:chExt cx="3526415" cy="1477328"/>
          </a:xfrm>
        </p:grpSpPr>
        <p:sp>
          <p:nvSpPr>
            <p:cNvPr id="14" name="TextBox 13"/>
            <p:cNvSpPr txBox="1"/>
            <p:nvPr/>
          </p:nvSpPr>
          <p:spPr>
            <a:xfrm>
              <a:off x="4953000" y="1981200"/>
              <a:ext cx="3526415" cy="1477328"/>
            </a:xfrm>
            <a:prstGeom prst="rect">
              <a:avLst/>
            </a:prstGeom>
            <a:noFill/>
          </p:spPr>
          <p:txBody>
            <a:bodyPr wrap="none" rtlCol="0">
              <a:spAutoFit/>
            </a:bodyPr>
            <a:lstStyle/>
            <a:p>
              <a:r>
                <a:rPr lang="en-US" dirty="0" smtClean="0"/>
                <a:t>$240,000    Individual Contributions</a:t>
              </a:r>
            </a:p>
            <a:p>
              <a:r>
                <a:rPr lang="en-US" dirty="0" smtClean="0"/>
                <a:t>$440,000    Grants</a:t>
              </a:r>
            </a:p>
            <a:p>
              <a:r>
                <a:rPr lang="en-US" dirty="0" smtClean="0"/>
                <a:t>$   90,000    Earned Income</a:t>
              </a:r>
            </a:p>
            <a:p>
              <a:r>
                <a:rPr lang="en-US" dirty="0" smtClean="0"/>
                <a:t>$230,000    Angel Investors</a:t>
              </a:r>
            </a:p>
            <a:p>
              <a:r>
                <a:rPr lang="en-US" dirty="0" smtClean="0"/>
                <a:t>$ 1,000,000</a:t>
              </a:r>
              <a:endParaRPr lang="en-US" dirty="0"/>
            </a:p>
          </p:txBody>
        </p:sp>
        <p:cxnSp>
          <p:nvCxnSpPr>
            <p:cNvPr id="15" name="Straight Connector 14"/>
            <p:cNvCxnSpPr/>
            <p:nvPr/>
          </p:nvCxnSpPr>
          <p:spPr>
            <a:xfrm>
              <a:off x="5029200" y="3105329"/>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0" y="4038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55837"/>
            <a:ext cx="8839200" cy="2316163"/>
          </a:xfrm>
        </p:spPr>
        <p:txBody>
          <a:bodyPr>
            <a:normAutofit/>
          </a:bodyPr>
          <a:lstStyle/>
          <a:p>
            <a:pPr algn="ctr">
              <a:buNone/>
            </a:pPr>
            <a:r>
              <a:rPr lang="en-US" sz="6000" dirty="0" smtClean="0"/>
              <a:t>How do we almost double our funding for 2013?</a:t>
            </a:r>
            <a:endParaRPr lang="en-US"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Mechanism</a:t>
            </a:r>
            <a:endParaRPr lang="en-US" dirty="0"/>
          </a:p>
        </p:txBody>
      </p:sp>
      <p:graphicFrame>
        <p:nvGraphicFramePr>
          <p:cNvPr id="4" name="Content Placeholder 3"/>
          <p:cNvGraphicFramePr>
            <a:graphicFrameLocks noGrp="1"/>
          </p:cNvGraphicFramePr>
          <p:nvPr>
            <p:ph idx="1"/>
          </p:nvPr>
        </p:nvGraphicFramePr>
        <p:xfrm>
          <a:off x="3810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Mechanism</a:t>
            </a:r>
            <a:endParaRPr lang="en-US" dirty="0"/>
          </a:p>
        </p:txBody>
      </p:sp>
      <p:grpSp>
        <p:nvGrpSpPr>
          <p:cNvPr id="3" name="Group 10"/>
          <p:cNvGrpSpPr/>
          <p:nvPr/>
        </p:nvGrpSpPr>
        <p:grpSpPr>
          <a:xfrm>
            <a:off x="304800" y="1447800"/>
            <a:ext cx="1773807" cy="1773807"/>
            <a:chOff x="3454194" y="199327"/>
            <a:chExt cx="1773807" cy="1773807"/>
          </a:xfrm>
        </p:grpSpPr>
        <p:sp>
          <p:nvSpPr>
            <p:cNvPr id="12" name=" 3"/>
            <p:cNvSpPr/>
            <p:nvPr/>
          </p:nvSpPr>
          <p:spPr>
            <a:xfrm rot="20700000">
              <a:off x="3454194" y="199327"/>
              <a:ext cx="1773807" cy="1773807"/>
            </a:xfrm>
            <a:prstGeom prst="gear6">
              <a:avLst/>
            </a:prstGeom>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3" name=" 4"/>
            <p:cNvSpPr/>
            <p:nvPr/>
          </p:nvSpPr>
          <p:spPr>
            <a:xfrm>
              <a:off x="3843242" y="588375"/>
              <a:ext cx="995711" cy="995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Raise Awareness</a:t>
              </a:r>
              <a:endParaRPr lang="en-US" sz="1600" b="1" kern="1200" dirty="0">
                <a:solidFill>
                  <a:schemeClr val="tx1"/>
                </a:solidFill>
              </a:endParaRPr>
            </a:p>
          </p:txBody>
        </p:sp>
      </p:grpSp>
      <p:sp>
        <p:nvSpPr>
          <p:cNvPr id="14" name="TextBox 13"/>
          <p:cNvSpPr txBox="1"/>
          <p:nvPr/>
        </p:nvSpPr>
        <p:spPr>
          <a:xfrm>
            <a:off x="2133600" y="1912203"/>
            <a:ext cx="7057830" cy="830997"/>
          </a:xfrm>
          <a:prstGeom prst="rect">
            <a:avLst/>
          </a:prstGeom>
          <a:noFill/>
        </p:spPr>
        <p:txBody>
          <a:bodyPr wrap="none" rtlCol="0">
            <a:spAutoFit/>
          </a:bodyPr>
          <a:lstStyle/>
          <a:p>
            <a:r>
              <a:rPr lang="en-US" sz="2400" b="1" dirty="0" smtClean="0"/>
              <a:t>Objective:  </a:t>
            </a:r>
          </a:p>
          <a:p>
            <a:r>
              <a:rPr lang="en-US" sz="2400" dirty="0" smtClean="0"/>
              <a:t>Ensure that people know who we are and what we do</a:t>
            </a:r>
            <a:endParaRPr lang="en-US" sz="2400" dirty="0"/>
          </a:p>
        </p:txBody>
      </p:sp>
      <p:sp>
        <p:nvSpPr>
          <p:cNvPr id="15" name="TextBox 14"/>
          <p:cNvSpPr txBox="1"/>
          <p:nvPr/>
        </p:nvSpPr>
        <p:spPr>
          <a:xfrm>
            <a:off x="914400" y="3733800"/>
            <a:ext cx="5607625" cy="2677656"/>
          </a:xfrm>
          <a:prstGeom prst="rect">
            <a:avLst/>
          </a:prstGeom>
          <a:noFill/>
        </p:spPr>
        <p:txBody>
          <a:bodyPr wrap="none" rtlCol="0">
            <a:spAutoFit/>
          </a:bodyPr>
          <a:lstStyle/>
          <a:p>
            <a:r>
              <a:rPr lang="en-US" sz="2400" b="1" dirty="0" smtClean="0"/>
              <a:t>Methodology</a:t>
            </a:r>
            <a:r>
              <a:rPr lang="en-US" sz="2400" dirty="0" smtClean="0"/>
              <a:t>:  </a:t>
            </a:r>
          </a:p>
          <a:p>
            <a:r>
              <a:rPr lang="en-US" sz="2400" dirty="0" smtClean="0"/>
              <a:t>- Lectures</a:t>
            </a:r>
            <a:endParaRPr lang="en-US" sz="2400" dirty="0" smtClean="0"/>
          </a:p>
          <a:p>
            <a:r>
              <a:rPr lang="en-US" sz="2400" dirty="0" smtClean="0"/>
              <a:t>- Traveling </a:t>
            </a:r>
            <a:r>
              <a:rPr lang="en-US" sz="2400" dirty="0" smtClean="0"/>
              <a:t>“</a:t>
            </a:r>
            <a:r>
              <a:rPr lang="en-US" sz="2400" dirty="0" err="1" smtClean="0"/>
              <a:t>roadshow</a:t>
            </a:r>
            <a:r>
              <a:rPr lang="en-US" sz="2400" dirty="0" smtClean="0"/>
              <a:t>” and demonstrations</a:t>
            </a:r>
          </a:p>
          <a:p>
            <a:pPr>
              <a:buFontTx/>
              <a:buChar char="-"/>
            </a:pPr>
            <a:r>
              <a:rPr lang="en-US" sz="2400" dirty="0" smtClean="0"/>
              <a:t> Seminars</a:t>
            </a:r>
            <a:r>
              <a:rPr lang="en-US" sz="2400" dirty="0" smtClean="0"/>
              <a:t>, roundtables, forums, “jams</a:t>
            </a:r>
            <a:r>
              <a:rPr lang="en-US" sz="2400" dirty="0" smtClean="0"/>
              <a:t>”</a:t>
            </a:r>
          </a:p>
          <a:p>
            <a:pPr>
              <a:buFontTx/>
              <a:buChar char="-"/>
            </a:pPr>
            <a:r>
              <a:rPr lang="en-US" sz="2400" dirty="0" smtClean="0"/>
              <a:t> </a:t>
            </a:r>
            <a:r>
              <a:rPr lang="en-US" sz="2400" dirty="0" smtClean="0"/>
              <a:t>Social Media</a:t>
            </a: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Mechanism</a:t>
            </a:r>
            <a:endParaRPr lang="en-US" dirty="0"/>
          </a:p>
        </p:txBody>
      </p:sp>
      <p:sp>
        <p:nvSpPr>
          <p:cNvPr id="14" name="TextBox 13"/>
          <p:cNvSpPr txBox="1"/>
          <p:nvPr/>
        </p:nvSpPr>
        <p:spPr>
          <a:xfrm>
            <a:off x="2133600" y="1912203"/>
            <a:ext cx="6670031" cy="830997"/>
          </a:xfrm>
          <a:prstGeom prst="rect">
            <a:avLst/>
          </a:prstGeom>
          <a:noFill/>
        </p:spPr>
        <p:txBody>
          <a:bodyPr wrap="none" rtlCol="0">
            <a:spAutoFit/>
          </a:bodyPr>
          <a:lstStyle/>
          <a:p>
            <a:r>
              <a:rPr lang="en-US" sz="2400" b="1" dirty="0" smtClean="0"/>
              <a:t>Objective:  </a:t>
            </a:r>
          </a:p>
          <a:p>
            <a:r>
              <a:rPr lang="en-US" sz="2400" b="1" dirty="0" smtClean="0"/>
              <a:t>Establish mutually beneficial strategic partnerships</a:t>
            </a:r>
            <a:endParaRPr lang="en-US" sz="2400" b="1" dirty="0"/>
          </a:p>
        </p:txBody>
      </p:sp>
      <p:sp>
        <p:nvSpPr>
          <p:cNvPr id="15" name="TextBox 14"/>
          <p:cNvSpPr txBox="1"/>
          <p:nvPr/>
        </p:nvSpPr>
        <p:spPr>
          <a:xfrm>
            <a:off x="914400" y="3733800"/>
            <a:ext cx="6403997" cy="1815882"/>
          </a:xfrm>
          <a:prstGeom prst="rect">
            <a:avLst/>
          </a:prstGeom>
          <a:noFill/>
        </p:spPr>
        <p:txBody>
          <a:bodyPr wrap="none" rtlCol="0">
            <a:spAutoFit/>
          </a:bodyPr>
          <a:lstStyle/>
          <a:p>
            <a:r>
              <a:rPr lang="en-US" sz="2800" dirty="0" smtClean="0"/>
              <a:t>Methodology:</a:t>
            </a:r>
          </a:p>
          <a:p>
            <a:pPr>
              <a:buFontTx/>
              <a:buChar char="-"/>
            </a:pPr>
            <a:r>
              <a:rPr lang="en-US" sz="2800" dirty="0" smtClean="0"/>
              <a:t>  Establish </a:t>
            </a:r>
            <a:r>
              <a:rPr lang="en-US" sz="2800" dirty="0" smtClean="0"/>
              <a:t>partnerships with </a:t>
            </a:r>
            <a:r>
              <a:rPr lang="en-US" sz="2800" dirty="0" smtClean="0"/>
              <a:t>organizations</a:t>
            </a:r>
          </a:p>
          <a:p>
            <a:r>
              <a:rPr lang="en-US" sz="2800" dirty="0" smtClean="0"/>
              <a:t>whose </a:t>
            </a:r>
            <a:r>
              <a:rPr lang="en-US" sz="2800" dirty="0" smtClean="0"/>
              <a:t>missions are related to OSE</a:t>
            </a:r>
          </a:p>
          <a:p>
            <a:endParaRPr lang="en-US" sz="2800" dirty="0"/>
          </a:p>
        </p:txBody>
      </p:sp>
      <p:grpSp>
        <p:nvGrpSpPr>
          <p:cNvPr id="8" name="Group 7"/>
          <p:cNvGrpSpPr/>
          <p:nvPr/>
        </p:nvGrpSpPr>
        <p:grpSpPr>
          <a:xfrm>
            <a:off x="304800" y="1447800"/>
            <a:ext cx="1810385" cy="1810385"/>
            <a:chOff x="2440193" y="1448308"/>
            <a:chExt cx="1810385" cy="1810385"/>
          </a:xfrm>
        </p:grpSpPr>
        <p:sp>
          <p:nvSpPr>
            <p:cNvPr id="9" name=" 3"/>
            <p:cNvSpPr/>
            <p:nvPr/>
          </p:nvSpPr>
          <p:spPr>
            <a:xfrm>
              <a:off x="2440193" y="1448308"/>
              <a:ext cx="1810385" cy="1810385"/>
            </a:xfrm>
            <a:prstGeom prst="gear6">
              <a:avLst/>
            </a:prstGeom>
          </p:spPr>
          <p:style>
            <a:lnRef idx="2">
              <a:schemeClr val="lt1">
                <a:hueOff val="0"/>
                <a:satOff val="0"/>
                <a:lumOff val="0"/>
                <a:alphaOff val="0"/>
              </a:schemeClr>
            </a:lnRef>
            <a:fillRef idx="1">
              <a:schemeClr val="accent2">
                <a:hueOff val="2340759"/>
                <a:satOff val="-2919"/>
                <a:lumOff val="686"/>
                <a:alphaOff val="0"/>
              </a:schemeClr>
            </a:fillRef>
            <a:effectRef idx="0">
              <a:schemeClr val="accent2">
                <a:hueOff val="2340759"/>
                <a:satOff val="-2919"/>
                <a:lumOff val="686"/>
                <a:alphaOff val="0"/>
              </a:schemeClr>
            </a:effectRef>
            <a:fontRef idx="minor">
              <a:schemeClr val="lt1"/>
            </a:fontRef>
          </p:style>
        </p:sp>
        <p:sp>
          <p:nvSpPr>
            <p:cNvPr id="10" name=" 4"/>
            <p:cNvSpPr/>
            <p:nvPr/>
          </p:nvSpPr>
          <p:spPr>
            <a:xfrm>
              <a:off x="2895962" y="1906834"/>
              <a:ext cx="898847" cy="893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Build Partnerships</a:t>
              </a:r>
              <a:endParaRPr lang="en-US" sz="1200" b="1" kern="1200" dirty="0">
                <a:solidFill>
                  <a:schemeClr val="tx1"/>
                </a:solidFil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721</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Problem Statement</vt:lpstr>
      <vt:lpstr>Open Source Ecology Mission</vt:lpstr>
      <vt:lpstr>Open Source Ecology’s Stand</vt:lpstr>
      <vt:lpstr>Funding Sources</vt:lpstr>
      <vt:lpstr>Slide 6</vt:lpstr>
      <vt:lpstr>Fundraising Mechanism</vt:lpstr>
      <vt:lpstr>Fundraising Mechanism</vt:lpstr>
      <vt:lpstr>Fundraising Mechanism</vt:lpstr>
      <vt:lpstr>Fundraising Mechanism</vt:lpstr>
      <vt:lpstr>Methodology Details</vt:lpstr>
      <vt:lpstr>Methodology Details</vt:lpstr>
      <vt:lpstr>Fundraising Mechanism</vt:lpstr>
      <vt:lpstr>Slide 14</vt:lpstr>
      <vt:lpstr>Funding Sources</vt:lpstr>
      <vt:lpstr>Individual Contributions</vt:lpstr>
      <vt:lpstr>Charitable Foundations</vt:lpstr>
      <vt:lpstr>Angel Investors</vt:lpstr>
      <vt:lpstr>Government Agencies?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Hugo Lentze</dc:creator>
  <cp:lastModifiedBy>hugo.lentze</cp:lastModifiedBy>
  <cp:revision>26</cp:revision>
  <dcterms:created xsi:type="dcterms:W3CDTF">2013-03-19T01:20:29Z</dcterms:created>
  <dcterms:modified xsi:type="dcterms:W3CDTF">2013-03-19T16:26:51Z</dcterms:modified>
</cp:coreProperties>
</file>